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257" r:id="rId2"/>
    <p:sldId id="292" r:id="rId3"/>
    <p:sldId id="322" r:id="rId4"/>
    <p:sldId id="308" r:id="rId5"/>
    <p:sldId id="323" r:id="rId6"/>
    <p:sldId id="318" r:id="rId7"/>
    <p:sldId id="324" r:id="rId8"/>
    <p:sldId id="325" r:id="rId9"/>
    <p:sldId id="309" r:id="rId10"/>
    <p:sldId id="320" r:id="rId11"/>
    <p:sldId id="298" r:id="rId12"/>
    <p:sldId id="299" r:id="rId13"/>
    <p:sldId id="300" r:id="rId14"/>
    <p:sldId id="303" r:id="rId15"/>
    <p:sldId id="304" r:id="rId16"/>
    <p:sldId id="305" r:id="rId17"/>
    <p:sldId id="306" r:id="rId18"/>
    <p:sldId id="311" r:id="rId19"/>
    <p:sldId id="312" r:id="rId20"/>
    <p:sldId id="314" r:id="rId21"/>
    <p:sldId id="313" r:id="rId22"/>
    <p:sldId id="326" r:id="rId23"/>
    <p:sldId id="315" r:id="rId24"/>
  </p:sldIdLst>
  <p:sldSz cx="18288000" cy="10287000"/>
  <p:notesSz cx="6858000" cy="9144000"/>
  <p:embeddedFontLst>
    <p:embeddedFont>
      <p:font typeface="Garet" panose="020B0604020202020204" charset="0"/>
      <p:regular r:id="rId26"/>
    </p:embeddedFont>
    <p:embeddedFont>
      <p:font typeface="Garet Bold" panose="020B0604020202020204" charset="0"/>
      <p:regular r:id="rId27"/>
      <p:bold r:id="rId28"/>
    </p:embeddedFont>
    <p:embeddedFont>
      <p:font typeface="Garet Light" panose="020B0604020202020204" charset="0"/>
      <p:regular r:id="rId29"/>
    </p:embeddedFont>
    <p:embeddedFont>
      <p:font typeface="Inter" panose="020B0604020202020204" charset="0"/>
      <p:regular r:id="rId30"/>
    </p:embeddedFont>
    <p:embeddedFont>
      <p:font typeface="Montserrat" panose="00000500000000000000" pitchFamily="2" charset="0"/>
      <p:regular r:id="rId31"/>
      <p:bold r:id="rId32"/>
      <p:italic r:id="rId33"/>
      <p:boldItalic r:id="rId34"/>
    </p:embeddedFont>
    <p:embeddedFont>
      <p:font typeface="Open Sans" panose="020B0606030504020204" pitchFamily="34" charset="0"/>
      <p:regular r:id="rId35"/>
      <p:bold r:id="rId36"/>
      <p:italic r:id="rId37"/>
      <p:boldItalic r:id="rId38"/>
    </p:embeddedFont>
    <p:embeddedFont>
      <p:font typeface="Open Sans Bold" panose="020B0806030504020204" charset="0"/>
      <p:bold r:id="rId39"/>
    </p:embeddedFont>
    <p:embeddedFont>
      <p:font typeface="Poppins Light" panose="00000400000000000000" pitchFamily="2" charset="0"/>
      <p:regular r:id="rId40"/>
      <p:italic r:id="rId41"/>
    </p:embeddedFont>
    <p:embeddedFont>
      <p:font typeface="TT Interphases" panose="020B0604020202020204" charset="0"/>
      <p:regular r:id="rId42"/>
    </p:embeddedFont>
    <p:embeddedFont>
      <p:font typeface="TT Interphases Italics" panose="020B0604020202020204" charset="0"/>
      <p:regular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03E3"/>
    <a:srgbClr val="A3CAD9"/>
    <a:srgbClr val="0B1C2B"/>
    <a:srgbClr val="0A1E3C"/>
    <a:srgbClr val="102940"/>
    <a:srgbClr val="122D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857247-322B-4930-93FE-B3B56F0BAEA8}" v="266" dt="2026-05-11T15:10:42.9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77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4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os Raimundo Esteves" userId="188cda36-757f-4224-a9f9-e86252c5f390" providerId="ADAL" clId="{C8A03369-7814-4A0F-A7E0-2AA066DFA39A}"/>
    <pc:docChg chg="undo custSel addSld delSld modSld sldOrd">
      <pc:chgData name="Carlos Raimundo Esteves" userId="188cda36-757f-4224-a9f9-e86252c5f390" providerId="ADAL" clId="{C8A03369-7814-4A0F-A7E0-2AA066DFA39A}" dt="2026-05-13T14:59:02.705" v="1234" actId="47"/>
      <pc:docMkLst>
        <pc:docMk/>
      </pc:docMkLst>
      <pc:sldChg chg="addSp delSp modSp mod">
        <pc:chgData name="Carlos Raimundo Esteves" userId="188cda36-757f-4224-a9f9-e86252c5f390" providerId="ADAL" clId="{C8A03369-7814-4A0F-A7E0-2AA066DFA39A}" dt="2026-05-11T15:10:42.929" v="1233" actId="20577"/>
        <pc:sldMkLst>
          <pc:docMk/>
          <pc:sldMk cId="800864838" sldId="309"/>
        </pc:sldMkLst>
        <pc:spChg chg="mod">
          <ac:chgData name="Carlos Raimundo Esteves" userId="188cda36-757f-4224-a9f9-e86252c5f390" providerId="ADAL" clId="{C8A03369-7814-4A0F-A7E0-2AA066DFA39A}" dt="2026-05-11T15:10:42.929" v="1233" actId="20577"/>
          <ac:spMkLst>
            <pc:docMk/>
            <pc:sldMk cId="800864838" sldId="309"/>
            <ac:spMk id="33" creationId="{EB58631F-8487-F0EB-5DD1-80A53BAC9CAA}"/>
          </ac:spMkLst>
        </pc:spChg>
      </pc:sldChg>
      <pc:sldChg chg="addSp modSp mod">
        <pc:chgData name="Carlos Raimundo Esteves" userId="188cda36-757f-4224-a9f9-e86252c5f390" providerId="ADAL" clId="{C8A03369-7814-4A0F-A7E0-2AA066DFA39A}" dt="2026-04-14T21:28:39.851" v="712" actId="20577"/>
        <pc:sldMkLst>
          <pc:docMk/>
          <pc:sldMk cId="3318507597" sldId="320"/>
        </pc:sldMkLst>
        <pc:spChg chg="mod">
          <ac:chgData name="Carlos Raimundo Esteves" userId="188cda36-757f-4224-a9f9-e86252c5f390" providerId="ADAL" clId="{C8A03369-7814-4A0F-A7E0-2AA066DFA39A}" dt="2026-04-14T17:46:31.460" v="705" actId="20577"/>
          <ac:spMkLst>
            <pc:docMk/>
            <pc:sldMk cId="3318507597" sldId="320"/>
            <ac:spMk id="25" creationId="{FD998CF8-FE7F-E850-D94F-7EE79CE39B76}"/>
          </ac:spMkLst>
        </pc:spChg>
        <pc:spChg chg="mod">
          <ac:chgData name="Carlos Raimundo Esteves" userId="188cda36-757f-4224-a9f9-e86252c5f390" providerId="ADAL" clId="{C8A03369-7814-4A0F-A7E0-2AA066DFA39A}" dt="2026-04-14T21:28:39.851" v="712" actId="20577"/>
          <ac:spMkLst>
            <pc:docMk/>
            <pc:sldMk cId="3318507597" sldId="320"/>
            <ac:spMk id="26" creationId="{36D1EF20-6846-4C3F-8047-7EC816988C45}"/>
          </ac:spMkLst>
        </pc:spChg>
        <pc:spChg chg="mod">
          <ac:chgData name="Carlos Raimundo Esteves" userId="188cda36-757f-4224-a9f9-e86252c5f390" providerId="ADAL" clId="{C8A03369-7814-4A0F-A7E0-2AA066DFA39A}" dt="2026-04-14T17:46:35.805" v="707" actId="20577"/>
          <ac:spMkLst>
            <pc:docMk/>
            <pc:sldMk cId="3318507597" sldId="320"/>
            <ac:spMk id="27" creationId="{39D1E753-F0D5-B6D9-BF25-8BBE666DEF9E}"/>
          </ac:spMkLst>
        </pc:spChg>
      </pc:sldChg>
      <pc:sldChg chg="addSp delSp modSp add del mod">
        <pc:chgData name="Carlos Raimundo Esteves" userId="188cda36-757f-4224-a9f9-e86252c5f390" providerId="ADAL" clId="{C8A03369-7814-4A0F-A7E0-2AA066DFA39A}" dt="2026-05-13T14:59:02.705" v="1234" actId="47"/>
        <pc:sldMkLst>
          <pc:docMk/>
          <pc:sldMk cId="2408449003" sldId="321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chartUserShapes" Target="../drawings/drawing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manuel.pijack\Downloads\RENTABILIDADE%20CONSIGNADOS%202025%20-%20atualizado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017943360349447E-2"/>
          <c:y val="8.0932653011552905E-2"/>
          <c:w val="0.97982058363572466"/>
          <c:h val="0.794855382950672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SERRAPREV!$H$30</c:f>
              <c:strCache>
                <c:ptCount val="1"/>
                <c:pt idx="0">
                  <c:v>RENTABILIDADE DOS FUNDOS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SERRAPREV!$G$31:$G$33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SERRAPREV!$H$31:$H$33</c:f>
              <c:numCache>
                <c:formatCode>0.00%</c:formatCode>
                <c:ptCount val="3"/>
                <c:pt idx="0">
                  <c:v>4.7800000000000002E-2</c:v>
                </c:pt>
                <c:pt idx="1">
                  <c:v>7.51E-2</c:v>
                </c:pt>
                <c:pt idx="2">
                  <c:v>0.13020000000000001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81-4B1B-B7F3-22A65250DB2B}"/>
            </c:ext>
          </c:extLst>
        </c:ser>
        <c:ser>
          <c:idx val="1"/>
          <c:order val="1"/>
          <c:tx>
            <c:strRef>
              <c:f>SERRAPREV!$I$30</c:f>
              <c:strCache>
                <c:ptCount val="1"/>
                <c:pt idx="0">
                  <c:v>META ATUARIAL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SERRAPREV!$G$31:$G$33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SERRAPREV!$I$31:$I$33</c:f>
              <c:numCache>
                <c:formatCode>0.00%</c:formatCode>
                <c:ptCount val="3"/>
                <c:pt idx="0">
                  <c:v>2.3099999999999999E-2</c:v>
                </c:pt>
                <c:pt idx="1">
                  <c:v>0.10050000000000001</c:v>
                </c:pt>
                <c:pt idx="2">
                  <c:v>9.6799999999999997E-2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981-4B1B-B7F3-22A65250DB2B}"/>
            </c:ext>
          </c:extLst>
        </c:ser>
        <c:ser>
          <c:idx val="2"/>
          <c:order val="2"/>
          <c:tx>
            <c:strRef>
              <c:f>SERRAPREV!$J$30</c:f>
              <c:strCache>
                <c:ptCount val="1"/>
                <c:pt idx="0">
                  <c:v>RENT. CONSIG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SERRAPREV!$G$31:$G$33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SERRAPREV!$J$31:$J$33</c:f>
              <c:numCache>
                <c:formatCode>0.00%</c:formatCode>
                <c:ptCount val="3"/>
                <c:pt idx="0">
                  <c:v>3.2300000000000002E-2</c:v>
                </c:pt>
                <c:pt idx="1">
                  <c:v>0.14219999999999999</c:v>
                </c:pt>
                <c:pt idx="2">
                  <c:v>0.15140000000000001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981-4B1B-B7F3-22A65250DB2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08928080"/>
        <c:axId val="2008927600"/>
      </c:barChart>
      <c:catAx>
        <c:axId val="200892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008927600"/>
        <c:crosses val="autoZero"/>
        <c:auto val="1"/>
        <c:lblAlgn val="ctr"/>
        <c:lblOffset val="100"/>
        <c:noMultiLvlLbl val="0"/>
      </c:catAx>
      <c:valAx>
        <c:axId val="2008927600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200892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3764299988682297E-2"/>
          <c:y val="3.4447820182871812E-2"/>
          <c:w val="0.93028730499908407"/>
          <c:h val="0.821267842528336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PREVIVAG!$E$33</c:f>
              <c:strCache>
                <c:ptCount val="1"/>
                <c:pt idx="0">
                  <c:v>RENTABILIDADE CARTEIRA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rgbClr val="00206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PREVIVAG!$D$34:$D$35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PREVIVAG!$E$34:$E$35</c:f>
              <c:numCache>
                <c:formatCode>General</c:formatCode>
                <c:ptCount val="2"/>
                <c:pt idx="0">
                  <c:v>0.52</c:v>
                </c:pt>
                <c:pt idx="1">
                  <c:v>13.75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19-4326-8958-1C9A6101A1CF}"/>
            </c:ext>
          </c:extLst>
        </c:ser>
        <c:ser>
          <c:idx val="1"/>
          <c:order val="1"/>
          <c:tx>
            <c:strRef>
              <c:f>PREVIVAG!$F$33</c:f>
              <c:strCache>
                <c:ptCount val="1"/>
                <c:pt idx="0">
                  <c:v>META ATUARIAL 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PREVIVAG!$D$34:$D$35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PREVIVAG!$F$34:$F$35</c:f>
              <c:numCache>
                <c:formatCode>General</c:formatCode>
                <c:ptCount val="2"/>
                <c:pt idx="0">
                  <c:v>7.63</c:v>
                </c:pt>
                <c:pt idx="1">
                  <c:v>9.49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19-4326-8958-1C9A6101A1CF}"/>
            </c:ext>
          </c:extLst>
        </c:ser>
        <c:ser>
          <c:idx val="2"/>
          <c:order val="2"/>
          <c:tx>
            <c:strRef>
              <c:f>PREVIVAG!$G$33</c:f>
              <c:strCache>
                <c:ptCount val="1"/>
                <c:pt idx="0">
                  <c:v>RENT. CONSIG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PREVIVAG!$D$34:$D$35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PREVIVAG!$G$34:$G$35</c:f>
              <c:numCache>
                <c:formatCode>General</c:formatCode>
                <c:ptCount val="2"/>
                <c:pt idx="0">
                  <c:v>14.09</c:v>
                </c:pt>
                <c:pt idx="1">
                  <c:v>15.37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D19-4326-8958-1C9A6101A1C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05978512"/>
        <c:axId val="505977552"/>
      </c:barChart>
      <c:catAx>
        <c:axId val="505978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05977552"/>
        <c:crosses val="autoZero"/>
        <c:auto val="1"/>
        <c:lblAlgn val="ctr"/>
        <c:lblOffset val="100"/>
        <c:noMultiLvlLbl val="0"/>
      </c:catAx>
      <c:valAx>
        <c:axId val="5059775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05978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  <c:userShapes r:id="rId5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713918150064918E-2"/>
          <c:y val="2.2513961536876289E-2"/>
          <c:w val="0.97687812862132661"/>
          <c:h val="0.848402299083206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BELÉM!$M$15</c:f>
              <c:strCache>
                <c:ptCount val="1"/>
                <c:pt idx="0">
                  <c:v>RENTABILIDADE CARTEIRA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rgbClr val="00206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BELÉM!$L$16</c:f>
              <c:numCache>
                <c:formatCode>General</c:formatCode>
                <c:ptCount val="1"/>
                <c:pt idx="0">
                  <c:v>2025</c:v>
                </c:pt>
              </c:numCache>
            </c:numRef>
          </c:cat>
          <c:val>
            <c:numRef>
              <c:f>BELÉM!$M$16</c:f>
              <c:numCache>
                <c:formatCode>0.00%</c:formatCode>
                <c:ptCount val="1"/>
                <c:pt idx="0">
                  <c:v>0.1368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A49-4E81-8485-B65F8B02146F}"/>
            </c:ext>
          </c:extLst>
        </c:ser>
        <c:ser>
          <c:idx val="1"/>
          <c:order val="1"/>
          <c:tx>
            <c:strRef>
              <c:f>BELÉM!$N$15</c:f>
              <c:strCache>
                <c:ptCount val="1"/>
                <c:pt idx="0">
                  <c:v>META ATUARIAL 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BELÉM!$L$16</c:f>
              <c:numCache>
                <c:formatCode>General</c:formatCode>
                <c:ptCount val="1"/>
                <c:pt idx="0">
                  <c:v>2025</c:v>
                </c:pt>
              </c:numCache>
            </c:numRef>
          </c:cat>
          <c:val>
            <c:numRef>
              <c:f>BELÉM!$N$16</c:f>
              <c:numCache>
                <c:formatCode>0.00%</c:formatCode>
                <c:ptCount val="1"/>
                <c:pt idx="0">
                  <c:v>9.8599999999999993E-2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A49-4E81-8485-B65F8B02146F}"/>
            </c:ext>
          </c:extLst>
        </c:ser>
        <c:ser>
          <c:idx val="2"/>
          <c:order val="2"/>
          <c:tx>
            <c:strRef>
              <c:f>BELÉM!$O$15</c:f>
              <c:strCache>
                <c:ptCount val="1"/>
                <c:pt idx="0">
                  <c:v>RENT. CONSIG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BELÉM!$L$16</c:f>
              <c:numCache>
                <c:formatCode>General</c:formatCode>
                <c:ptCount val="1"/>
                <c:pt idx="0">
                  <c:v>2025</c:v>
                </c:pt>
              </c:numCache>
            </c:numRef>
          </c:cat>
          <c:val>
            <c:numRef>
              <c:f>BELÉM!$O$16</c:f>
              <c:numCache>
                <c:formatCode>0.00%</c:formatCode>
                <c:ptCount val="1"/>
                <c:pt idx="0">
                  <c:v>0.15570000000000001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A49-4E81-8485-B65F8B02146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28466303"/>
        <c:axId val="828465823"/>
      </c:barChart>
      <c:catAx>
        <c:axId val="8284663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1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828465823"/>
        <c:crosses val="autoZero"/>
        <c:auto val="1"/>
        <c:lblAlgn val="ctr"/>
        <c:lblOffset val="100"/>
        <c:noMultiLvlLbl val="0"/>
      </c:catAx>
      <c:valAx>
        <c:axId val="828465823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8284663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1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0.47647</cdr:y>
    </cdr:from>
    <cdr:to>
      <cdr:x>0.18626</cdr:x>
      <cdr:y>0.52353</cdr:y>
    </cdr:to>
    <cdr:sp macro="" textlink="">
      <cdr:nvSpPr>
        <cdr:cNvPr id="2" name="CaixaDeTexto 2">
          <a:extLst xmlns:a="http://schemas.openxmlformats.org/drawingml/2006/main">
            <a:ext uri="{FF2B5EF4-FFF2-40B4-BE49-F238E27FC236}">
              <a16:creationId xmlns:a16="http://schemas.microsoft.com/office/drawing/2014/main" id="{EB918D21-4146-5768-92E8-C3FEE9472ACF}"/>
            </a:ext>
          </a:extLst>
        </cdr:cNvPr>
        <cdr:cNvSpPr txBox="1"/>
      </cdr:nvSpPr>
      <cdr:spPr>
        <a:xfrm xmlns:a="http://schemas.openxmlformats.org/drawingml/2006/main">
          <a:off x="-1287602" y="3739080"/>
          <a:ext cx="2849618" cy="36930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pt-BR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t-BR" dirty="0">
              <a:solidFill>
                <a:schemeClr val="bg1"/>
              </a:solidFill>
            </a:rPr>
            <a:t>Taxa de Juros Mensal: 1,65%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0.47738</cdr:y>
    </cdr:from>
    <cdr:to>
      <cdr:x>0.1856</cdr:x>
      <cdr:y>0.52261</cdr:y>
    </cdr:to>
    <cdr:sp macro="" textlink="">
      <cdr:nvSpPr>
        <cdr:cNvPr id="2" name="CaixaDeTexto 2">
          <a:extLst xmlns:a="http://schemas.openxmlformats.org/drawingml/2006/main">
            <a:ext uri="{FF2B5EF4-FFF2-40B4-BE49-F238E27FC236}">
              <a16:creationId xmlns:a16="http://schemas.microsoft.com/office/drawing/2014/main" id="{EB918D21-4146-5768-92E8-C3FEE9472ACF}"/>
            </a:ext>
          </a:extLst>
        </cdr:cNvPr>
        <cdr:cNvSpPr txBox="1"/>
      </cdr:nvSpPr>
      <cdr:spPr>
        <a:xfrm xmlns:a="http://schemas.openxmlformats.org/drawingml/2006/main">
          <a:off x="-1091821" y="3897966"/>
          <a:ext cx="2849653" cy="36931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pt-BR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t-BR" dirty="0">
              <a:solidFill>
                <a:schemeClr val="bg1"/>
              </a:solidFill>
            </a:rPr>
            <a:t>Taxa de Juros Mensal: 1,70%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0.44427</cdr:y>
    </cdr:from>
    <cdr:to>
      <cdr:x>0.18391</cdr:x>
      <cdr:y>0.49146</cdr:y>
    </cdr:to>
    <cdr:sp macro="" textlink="">
      <cdr:nvSpPr>
        <cdr:cNvPr id="2" name="CaixaDeTexto 2">
          <a:extLst xmlns:a="http://schemas.openxmlformats.org/drawingml/2006/main">
            <a:ext uri="{FF2B5EF4-FFF2-40B4-BE49-F238E27FC236}">
              <a16:creationId xmlns:a16="http://schemas.microsoft.com/office/drawing/2014/main" id="{EB918D21-4146-5768-92E8-C3FEE9472ACF}"/>
            </a:ext>
          </a:extLst>
        </cdr:cNvPr>
        <cdr:cNvSpPr txBox="1"/>
      </cdr:nvSpPr>
      <cdr:spPr>
        <a:xfrm xmlns:a="http://schemas.openxmlformats.org/drawingml/2006/main">
          <a:off x="-1189458" y="3476596"/>
          <a:ext cx="2849764" cy="36928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pt-BR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t-BR" dirty="0">
              <a:solidFill>
                <a:schemeClr val="bg1"/>
              </a:solidFill>
            </a:rPr>
            <a:t>Taxa de Juros Mensal: 1,75%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FDBCBE-82A5-F746-B8C7-9B1ADE355767}" type="datetimeFigureOut">
              <a:rPr lang="pt-BR" smtClean="0"/>
              <a:t>13/05/2026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442841-3BDF-7A4C-9BCD-CE1731B92D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3984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3.pn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5" Type="http://schemas.openxmlformats.org/officeDocument/2006/relationships/image" Target="../media/image7.sv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endParaRPr lang="pt-BR" sz="90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671525" y="900298"/>
            <a:ext cx="17048063" cy="5412695"/>
          </a:xfrm>
          <a:prstGeom prst="rect">
            <a:avLst/>
          </a:prstGeom>
        </p:spPr>
        <p:txBody>
          <a:bodyPr vert="horz" lIns="137160" tIns="68580" rIns="137160" bIns="6858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r>
              <a:rPr lang="pt-BR" sz="7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EMPRÉSTIMO CONSIGNADO COMO ATIVO ESTRATÉGICO: ESTRUTURAÇÃO, RISCOS &amp; GARANTIA DE PERFORMANCE</a:t>
            </a:r>
            <a:r>
              <a:rPr lang="pt-BR" sz="7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</a:rPr>
              <a:t> </a:t>
            </a: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-31895" y="9257180"/>
            <a:ext cx="8185465" cy="84236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371600"/>
            <a:r>
              <a:rPr lang="pt-BR" sz="2800" b="1" dirty="0">
                <a:solidFill>
                  <a:prstClr val="black"/>
                </a:solidFill>
                <a:latin typeface="Montserrat" panose="00000500000000000000" pitchFamily="2" charset="0"/>
              </a:rPr>
              <a:t>Advogado Carlos Raimundo Esteves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0D097530-A42C-8B7D-854B-BD1AE4CE3A6F}"/>
              </a:ext>
            </a:extLst>
          </p:cNvPr>
          <p:cNvGrpSpPr/>
          <p:nvPr/>
        </p:nvGrpSpPr>
        <p:grpSpPr>
          <a:xfrm>
            <a:off x="191069" y="9437759"/>
            <a:ext cx="17987748" cy="661786"/>
            <a:chOff x="0" y="0"/>
            <a:chExt cx="22251983" cy="882382"/>
          </a:xfrm>
        </p:grpSpPr>
        <p:sp>
          <p:nvSpPr>
            <p:cNvPr id="3" name="AutoShape 5">
              <a:extLst>
                <a:ext uri="{FF2B5EF4-FFF2-40B4-BE49-F238E27FC236}">
                  <a16:creationId xmlns:a16="http://schemas.microsoft.com/office/drawing/2014/main" id="{E5B85843-1993-2D48-C60B-CA35AB586921}"/>
                </a:ext>
              </a:extLst>
            </p:cNvPr>
            <p:cNvSpPr/>
            <p:nvPr/>
          </p:nvSpPr>
          <p:spPr>
            <a:xfrm>
              <a:off x="0" y="882382"/>
              <a:ext cx="18534248" cy="0"/>
            </a:xfrm>
            <a:prstGeom prst="line">
              <a:avLst/>
            </a:prstGeom>
            <a:ln w="25400" cap="flat">
              <a:solidFill>
                <a:srgbClr val="97A4A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82156576-C2C3-A758-9E2F-C63074107B1A}"/>
                </a:ext>
              </a:extLst>
            </p:cNvPr>
            <p:cNvSpPr/>
            <p:nvPr/>
          </p:nvSpPr>
          <p:spPr>
            <a:xfrm>
              <a:off x="18810068" y="0"/>
              <a:ext cx="3441915" cy="882382"/>
            </a:xfrm>
            <a:custGeom>
              <a:avLst/>
              <a:gdLst/>
              <a:ahLst/>
              <a:cxnLst/>
              <a:rect l="l" t="t" r="r" b="b"/>
              <a:pathLst>
                <a:path w="3441915" h="882382">
                  <a:moveTo>
                    <a:pt x="0" y="0"/>
                  </a:moveTo>
                  <a:lnTo>
                    <a:pt x="3441916" y="0"/>
                  </a:lnTo>
                  <a:lnTo>
                    <a:pt x="3441916" y="882382"/>
                  </a:lnTo>
                  <a:lnTo>
                    <a:pt x="0" y="8823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7876084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0C793D-C10A-326F-2C41-2CA6BCB9F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D1C978EC-3238-B483-3365-B7EBBB775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297589F9-E892-064B-7EEF-72267EC9F008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endParaRPr lang="pt-BR" sz="90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35919620-D4CB-352B-0D45-687609D058F1}"/>
              </a:ext>
            </a:extLst>
          </p:cNvPr>
          <p:cNvSpPr/>
          <p:nvPr/>
        </p:nvSpPr>
        <p:spPr>
          <a:xfrm>
            <a:off x="0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95E6738C-1EE1-C1A8-6901-17A4DDD468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sp>
        <p:nvSpPr>
          <p:cNvPr id="2" name="TextBox 4">
            <a:extLst>
              <a:ext uri="{FF2B5EF4-FFF2-40B4-BE49-F238E27FC236}">
                <a16:creationId xmlns:a16="http://schemas.microsoft.com/office/drawing/2014/main" id="{7B5637D5-99D2-C8B0-F4D1-B77404C0E05D}"/>
              </a:ext>
            </a:extLst>
          </p:cNvPr>
          <p:cNvSpPr txBox="1"/>
          <p:nvPr/>
        </p:nvSpPr>
        <p:spPr>
          <a:xfrm>
            <a:off x="260676" y="3183793"/>
            <a:ext cx="7839843" cy="36957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600"/>
              </a:lnSpc>
              <a:spcBef>
                <a:spcPct val="0"/>
              </a:spcBef>
            </a:pPr>
            <a:r>
              <a:rPr lang="en-US" sz="80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Nossa </a:t>
            </a:r>
            <a:r>
              <a:rPr lang="en-US" sz="8000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História</a:t>
            </a:r>
            <a:r>
              <a:rPr lang="en-US" sz="80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lang="en-US" sz="8000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Experiência</a:t>
            </a:r>
            <a:r>
              <a:rPr lang="en-US" sz="80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de Sucesso</a:t>
            </a: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A0DCDAA6-5F14-9DA7-F301-FE3FC4C1F332}"/>
              </a:ext>
            </a:extLst>
          </p:cNvPr>
          <p:cNvSpPr/>
          <p:nvPr/>
        </p:nvSpPr>
        <p:spPr>
          <a:xfrm>
            <a:off x="9305988" y="8334811"/>
            <a:ext cx="403837" cy="403837"/>
          </a:xfrm>
          <a:custGeom>
            <a:avLst/>
            <a:gdLst/>
            <a:ahLst/>
            <a:cxnLst/>
            <a:rect l="l" t="t" r="r" b="b"/>
            <a:pathLst>
              <a:path w="403837" h="403837">
                <a:moveTo>
                  <a:pt x="0" y="0"/>
                </a:moveTo>
                <a:lnTo>
                  <a:pt x="403837" y="0"/>
                </a:lnTo>
                <a:lnTo>
                  <a:pt x="403837" y="403837"/>
                </a:lnTo>
                <a:lnTo>
                  <a:pt x="0" y="40383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3">
            <a:extLst>
              <a:ext uri="{FF2B5EF4-FFF2-40B4-BE49-F238E27FC236}">
                <a16:creationId xmlns:a16="http://schemas.microsoft.com/office/drawing/2014/main" id="{79D7717E-1996-A1E4-1BE7-120FDD93DF98}"/>
              </a:ext>
            </a:extLst>
          </p:cNvPr>
          <p:cNvSpPr/>
          <p:nvPr/>
        </p:nvSpPr>
        <p:spPr>
          <a:xfrm>
            <a:off x="9305988" y="7538559"/>
            <a:ext cx="403837" cy="403837"/>
          </a:xfrm>
          <a:custGeom>
            <a:avLst/>
            <a:gdLst/>
            <a:ahLst/>
            <a:cxnLst/>
            <a:rect l="l" t="t" r="r" b="b"/>
            <a:pathLst>
              <a:path w="403837" h="403837">
                <a:moveTo>
                  <a:pt x="0" y="0"/>
                </a:moveTo>
                <a:lnTo>
                  <a:pt x="403837" y="0"/>
                </a:lnTo>
                <a:lnTo>
                  <a:pt x="403837" y="403837"/>
                </a:lnTo>
                <a:lnTo>
                  <a:pt x="0" y="40383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B26162FC-2855-FE26-3DE5-B69D99046EF5}"/>
              </a:ext>
            </a:extLst>
          </p:cNvPr>
          <p:cNvSpPr txBox="1"/>
          <p:nvPr/>
        </p:nvSpPr>
        <p:spPr>
          <a:xfrm>
            <a:off x="9969788" y="7461729"/>
            <a:ext cx="6328691" cy="456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</a:pPr>
            <a:r>
              <a:rPr lang="en-US" sz="2799" dirty="0" err="1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Quantidade</a:t>
            </a:r>
            <a:r>
              <a:rPr lang="en-US" sz="2799" dirty="0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 de </a:t>
            </a:r>
            <a:r>
              <a:rPr lang="en-US" sz="2799" dirty="0" err="1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Tomadores</a:t>
            </a:r>
            <a:r>
              <a:rPr lang="en-US" sz="2799" dirty="0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: 19.603</a:t>
            </a: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25789947-CCD5-88D3-BA11-0BDFBF314C6F}"/>
              </a:ext>
            </a:extLst>
          </p:cNvPr>
          <p:cNvSpPr txBox="1"/>
          <p:nvPr/>
        </p:nvSpPr>
        <p:spPr>
          <a:xfrm>
            <a:off x="9969788" y="8247826"/>
            <a:ext cx="6328691" cy="456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</a:pPr>
            <a:r>
              <a:rPr lang="en-US" sz="2799" dirty="0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Funding: R$ 306.788.695,36</a:t>
            </a: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8AC8A205-B1B8-CDCE-0927-551D7E5B4458}"/>
              </a:ext>
            </a:extLst>
          </p:cNvPr>
          <p:cNvSpPr/>
          <p:nvPr/>
        </p:nvSpPr>
        <p:spPr>
          <a:xfrm>
            <a:off x="9305988" y="2052626"/>
            <a:ext cx="403837" cy="403837"/>
          </a:xfrm>
          <a:custGeom>
            <a:avLst/>
            <a:gdLst/>
            <a:ahLst/>
            <a:cxnLst/>
            <a:rect l="l" t="t" r="r" b="b"/>
            <a:pathLst>
              <a:path w="403837" h="403837">
                <a:moveTo>
                  <a:pt x="0" y="0"/>
                </a:moveTo>
                <a:lnTo>
                  <a:pt x="403837" y="0"/>
                </a:lnTo>
                <a:lnTo>
                  <a:pt x="403837" y="403837"/>
                </a:lnTo>
                <a:lnTo>
                  <a:pt x="0" y="40383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9C82DB1C-BE79-005A-AB3A-9722E18C1216}"/>
              </a:ext>
            </a:extLst>
          </p:cNvPr>
          <p:cNvSpPr/>
          <p:nvPr/>
        </p:nvSpPr>
        <p:spPr>
          <a:xfrm>
            <a:off x="9305988" y="5178878"/>
            <a:ext cx="403837" cy="403837"/>
          </a:xfrm>
          <a:custGeom>
            <a:avLst/>
            <a:gdLst/>
            <a:ahLst/>
            <a:cxnLst/>
            <a:rect l="l" t="t" r="r" b="b"/>
            <a:pathLst>
              <a:path w="403837" h="403837">
                <a:moveTo>
                  <a:pt x="0" y="0"/>
                </a:moveTo>
                <a:lnTo>
                  <a:pt x="403837" y="0"/>
                </a:lnTo>
                <a:lnTo>
                  <a:pt x="403837" y="403837"/>
                </a:lnTo>
                <a:lnTo>
                  <a:pt x="0" y="40383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Freeform 13">
            <a:extLst>
              <a:ext uri="{FF2B5EF4-FFF2-40B4-BE49-F238E27FC236}">
                <a16:creationId xmlns:a16="http://schemas.microsoft.com/office/drawing/2014/main" id="{D3678AF8-51E0-BA37-99FB-0CA6CED11ED2}"/>
              </a:ext>
            </a:extLst>
          </p:cNvPr>
          <p:cNvSpPr/>
          <p:nvPr/>
        </p:nvSpPr>
        <p:spPr>
          <a:xfrm>
            <a:off x="9305988" y="2834189"/>
            <a:ext cx="403837" cy="403837"/>
          </a:xfrm>
          <a:custGeom>
            <a:avLst/>
            <a:gdLst/>
            <a:ahLst/>
            <a:cxnLst/>
            <a:rect l="l" t="t" r="r" b="b"/>
            <a:pathLst>
              <a:path w="403837" h="403837">
                <a:moveTo>
                  <a:pt x="0" y="0"/>
                </a:moveTo>
                <a:lnTo>
                  <a:pt x="403837" y="0"/>
                </a:lnTo>
                <a:lnTo>
                  <a:pt x="403837" y="403837"/>
                </a:lnTo>
                <a:lnTo>
                  <a:pt x="0" y="40383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A1F29C53-65A3-1628-1478-48635F0CB114}"/>
              </a:ext>
            </a:extLst>
          </p:cNvPr>
          <p:cNvSpPr txBox="1"/>
          <p:nvPr/>
        </p:nvSpPr>
        <p:spPr>
          <a:xfrm>
            <a:off x="9969788" y="5097994"/>
            <a:ext cx="7857297" cy="456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19"/>
              </a:lnSpc>
            </a:pPr>
            <a:r>
              <a:rPr lang="en-US" sz="2799" dirty="0" err="1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Quantidade</a:t>
            </a:r>
            <a:r>
              <a:rPr lang="en-US" sz="2799" dirty="0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 de </a:t>
            </a:r>
            <a:r>
              <a:rPr lang="en-US" sz="2799" dirty="0" err="1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Empréstimos</a:t>
            </a:r>
            <a:r>
              <a:rPr lang="en-US" sz="2799" dirty="0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2799" dirty="0" err="1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Gerados</a:t>
            </a:r>
            <a:r>
              <a:rPr lang="en-US" sz="2799" dirty="0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: 6.159</a:t>
            </a:r>
          </a:p>
        </p:txBody>
      </p:sp>
      <p:sp>
        <p:nvSpPr>
          <p:cNvPr id="14" name="TextBox 15">
            <a:extLst>
              <a:ext uri="{FF2B5EF4-FFF2-40B4-BE49-F238E27FC236}">
                <a16:creationId xmlns:a16="http://schemas.microsoft.com/office/drawing/2014/main" id="{76FBF338-1674-C54C-5431-F5F9DE3CD329}"/>
              </a:ext>
            </a:extLst>
          </p:cNvPr>
          <p:cNvSpPr txBox="1"/>
          <p:nvPr/>
        </p:nvSpPr>
        <p:spPr>
          <a:xfrm>
            <a:off x="9969788" y="2756346"/>
            <a:ext cx="6328691" cy="456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</a:pPr>
            <a:r>
              <a:rPr lang="en-US" sz="2799" dirty="0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Funding: R$ 1.054.392.144,55</a:t>
            </a:r>
          </a:p>
        </p:txBody>
      </p:sp>
      <p:sp>
        <p:nvSpPr>
          <p:cNvPr id="15" name="TextBox 16">
            <a:extLst>
              <a:ext uri="{FF2B5EF4-FFF2-40B4-BE49-F238E27FC236}">
                <a16:creationId xmlns:a16="http://schemas.microsoft.com/office/drawing/2014/main" id="{7C72A780-AE17-7910-96C0-B6C3AAD34231}"/>
              </a:ext>
            </a:extLst>
          </p:cNvPr>
          <p:cNvSpPr txBox="1"/>
          <p:nvPr/>
        </p:nvSpPr>
        <p:spPr>
          <a:xfrm>
            <a:off x="9969788" y="1975796"/>
            <a:ext cx="6903399" cy="456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19"/>
              </a:lnSpc>
            </a:pPr>
            <a:r>
              <a:rPr lang="en-US" sz="2799" dirty="0" err="1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Quantidade</a:t>
            </a:r>
            <a:r>
              <a:rPr lang="en-US" sz="2799" dirty="0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 de </a:t>
            </a:r>
            <a:r>
              <a:rPr lang="en-US" sz="2799" dirty="0" err="1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Tomadores</a:t>
            </a:r>
            <a:r>
              <a:rPr lang="en-US" sz="2799" dirty="0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: 80.262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6031701D-FC60-C886-734B-F6DA36B32CFA}"/>
              </a:ext>
            </a:extLst>
          </p:cNvPr>
          <p:cNvSpPr txBox="1"/>
          <p:nvPr/>
        </p:nvSpPr>
        <p:spPr>
          <a:xfrm>
            <a:off x="9969788" y="3542846"/>
            <a:ext cx="6328691" cy="456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</a:pPr>
            <a:r>
              <a:rPr lang="en-US" sz="2799" dirty="0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Valor </a:t>
            </a:r>
            <a:r>
              <a:rPr lang="en-US" sz="2799" dirty="0" err="1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Emprestado</a:t>
            </a:r>
            <a:r>
              <a:rPr lang="en-US" sz="2799" dirty="0">
                <a:solidFill>
                  <a:srgbClr val="FFFFFF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: R$ </a:t>
            </a: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116.141.646,85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T Interphases"/>
              <a:cs typeface="Arial" panose="020B0604020202020204" pitchFamily="34" charset="0"/>
              <a:sym typeface="TT Interphases"/>
            </a:endParaRPr>
          </a:p>
        </p:txBody>
      </p:sp>
      <p:sp>
        <p:nvSpPr>
          <p:cNvPr id="20" name="TextBox 18">
            <a:extLst>
              <a:ext uri="{FF2B5EF4-FFF2-40B4-BE49-F238E27FC236}">
                <a16:creationId xmlns:a16="http://schemas.microsoft.com/office/drawing/2014/main" id="{6C2FEF18-1159-8182-4545-32E22CE5BCC5}"/>
              </a:ext>
            </a:extLst>
          </p:cNvPr>
          <p:cNvSpPr txBox="1"/>
          <p:nvPr/>
        </p:nvSpPr>
        <p:spPr>
          <a:xfrm>
            <a:off x="9969788" y="4328976"/>
            <a:ext cx="6328691" cy="456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</a:pPr>
            <a:r>
              <a:rPr lang="en-US" sz="2799" dirty="0" err="1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Média</a:t>
            </a:r>
            <a:r>
              <a:rPr lang="en-US" sz="2799" dirty="0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 dos </a:t>
            </a:r>
            <a:r>
              <a:rPr lang="en-US" sz="2799" dirty="0" err="1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Contratos</a:t>
            </a:r>
            <a:r>
              <a:rPr lang="en-US" sz="2799" dirty="0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: R$ 18.857,22</a:t>
            </a:r>
          </a:p>
        </p:txBody>
      </p:sp>
      <p:sp>
        <p:nvSpPr>
          <p:cNvPr id="22" name="Freeform 19">
            <a:extLst>
              <a:ext uri="{FF2B5EF4-FFF2-40B4-BE49-F238E27FC236}">
                <a16:creationId xmlns:a16="http://schemas.microsoft.com/office/drawing/2014/main" id="{E6AD576E-9C6E-973A-9580-CD6004C36794}"/>
              </a:ext>
            </a:extLst>
          </p:cNvPr>
          <p:cNvSpPr/>
          <p:nvPr/>
        </p:nvSpPr>
        <p:spPr>
          <a:xfrm>
            <a:off x="9305988" y="3629848"/>
            <a:ext cx="403837" cy="403837"/>
          </a:xfrm>
          <a:custGeom>
            <a:avLst/>
            <a:gdLst/>
            <a:ahLst/>
            <a:cxnLst/>
            <a:rect l="l" t="t" r="r" b="b"/>
            <a:pathLst>
              <a:path w="403837" h="403837">
                <a:moveTo>
                  <a:pt x="0" y="0"/>
                </a:moveTo>
                <a:lnTo>
                  <a:pt x="403837" y="0"/>
                </a:lnTo>
                <a:lnTo>
                  <a:pt x="403837" y="403836"/>
                </a:lnTo>
                <a:lnTo>
                  <a:pt x="0" y="40383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3" name="Freeform 20">
            <a:extLst>
              <a:ext uri="{FF2B5EF4-FFF2-40B4-BE49-F238E27FC236}">
                <a16:creationId xmlns:a16="http://schemas.microsoft.com/office/drawing/2014/main" id="{EEB8446D-C592-B333-EBE0-A2BEC1C06BA0}"/>
              </a:ext>
            </a:extLst>
          </p:cNvPr>
          <p:cNvSpPr/>
          <p:nvPr/>
        </p:nvSpPr>
        <p:spPr>
          <a:xfrm>
            <a:off x="9305988" y="4424209"/>
            <a:ext cx="403837" cy="403837"/>
          </a:xfrm>
          <a:custGeom>
            <a:avLst/>
            <a:gdLst/>
            <a:ahLst/>
            <a:cxnLst/>
            <a:rect l="l" t="t" r="r" b="b"/>
            <a:pathLst>
              <a:path w="403837" h="403837">
                <a:moveTo>
                  <a:pt x="0" y="0"/>
                </a:moveTo>
                <a:lnTo>
                  <a:pt x="403837" y="0"/>
                </a:lnTo>
                <a:lnTo>
                  <a:pt x="403837" y="403837"/>
                </a:lnTo>
                <a:lnTo>
                  <a:pt x="0" y="40383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5" name="TextBox 21">
            <a:extLst>
              <a:ext uri="{FF2B5EF4-FFF2-40B4-BE49-F238E27FC236}">
                <a16:creationId xmlns:a16="http://schemas.microsoft.com/office/drawing/2014/main" id="{FD998CF8-FE7F-E850-D94F-7EE79CE39B76}"/>
              </a:ext>
            </a:extLst>
          </p:cNvPr>
          <p:cNvSpPr txBox="1"/>
          <p:nvPr/>
        </p:nvSpPr>
        <p:spPr>
          <a:xfrm>
            <a:off x="9305988" y="666492"/>
            <a:ext cx="6903399" cy="5262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9"/>
              </a:lnSpc>
            </a:pPr>
            <a:r>
              <a:rPr lang="en-US" sz="3199" dirty="0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27 RPPS em </a:t>
            </a:r>
            <a:r>
              <a:rPr lang="en-US" sz="3199" dirty="0" err="1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Operação</a:t>
            </a:r>
            <a:endParaRPr lang="en-US" sz="3199" dirty="0">
              <a:solidFill>
                <a:srgbClr val="FFFFFF"/>
              </a:solidFill>
              <a:latin typeface="TT Interphases"/>
              <a:ea typeface="TT Interphases"/>
              <a:cs typeface="TT Interphases"/>
              <a:sym typeface="TT Interphases"/>
            </a:endParaRPr>
          </a:p>
        </p:txBody>
      </p:sp>
      <p:sp>
        <p:nvSpPr>
          <p:cNvPr id="26" name="TextBox 22">
            <a:extLst>
              <a:ext uri="{FF2B5EF4-FFF2-40B4-BE49-F238E27FC236}">
                <a16:creationId xmlns:a16="http://schemas.microsoft.com/office/drawing/2014/main" id="{36D1EF20-6846-4C3F-8047-7EC816988C45}"/>
              </a:ext>
            </a:extLst>
          </p:cNvPr>
          <p:cNvSpPr txBox="1"/>
          <p:nvPr/>
        </p:nvSpPr>
        <p:spPr>
          <a:xfrm>
            <a:off x="9305988" y="6350816"/>
            <a:ext cx="6903399" cy="5262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9"/>
              </a:lnSpc>
            </a:pPr>
            <a:r>
              <a:rPr lang="en-US" sz="3199" dirty="0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04 RPPS em </a:t>
            </a:r>
            <a:r>
              <a:rPr lang="en-US" sz="3199" dirty="0" err="1">
                <a:solidFill>
                  <a:srgbClr val="FFFFFF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Implantação</a:t>
            </a:r>
            <a:endParaRPr lang="en-US" sz="3199" dirty="0">
              <a:solidFill>
                <a:srgbClr val="FFFFFF"/>
              </a:solidFill>
              <a:latin typeface="TT Interphases"/>
              <a:ea typeface="TT Interphases"/>
              <a:cs typeface="TT Interphases"/>
              <a:sym typeface="TT Interphases"/>
            </a:endParaRPr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39D1E753-F0D5-B6D9-BF25-8BBE666DEF9E}"/>
              </a:ext>
            </a:extLst>
          </p:cNvPr>
          <p:cNvSpPr/>
          <p:nvPr/>
        </p:nvSpPr>
        <p:spPr>
          <a:xfrm>
            <a:off x="1712636" y="7740477"/>
            <a:ext cx="5216917" cy="1198233"/>
          </a:xfrm>
          <a:custGeom>
            <a:avLst/>
            <a:gdLst/>
            <a:ahLst/>
            <a:cxnLst/>
            <a:rect l="l" t="t" r="r" b="b"/>
            <a:pathLst>
              <a:path w="3935717" h="903964">
                <a:moveTo>
                  <a:pt x="44520" y="0"/>
                </a:moveTo>
                <a:lnTo>
                  <a:pt x="3891197" y="0"/>
                </a:lnTo>
                <a:cubicBezTo>
                  <a:pt x="3903004" y="0"/>
                  <a:pt x="3914329" y="4690"/>
                  <a:pt x="3922678" y="13040"/>
                </a:cubicBezTo>
                <a:cubicBezTo>
                  <a:pt x="3931027" y="21389"/>
                  <a:pt x="3935717" y="32713"/>
                  <a:pt x="3935717" y="44520"/>
                </a:cubicBezTo>
                <a:lnTo>
                  <a:pt x="3935717" y="859444"/>
                </a:lnTo>
                <a:cubicBezTo>
                  <a:pt x="3935717" y="884032"/>
                  <a:pt x="3915785" y="903964"/>
                  <a:pt x="3891197" y="903964"/>
                </a:cubicBezTo>
                <a:lnTo>
                  <a:pt x="44520" y="903964"/>
                </a:lnTo>
                <a:cubicBezTo>
                  <a:pt x="32713" y="903964"/>
                  <a:pt x="21389" y="899273"/>
                  <a:pt x="13040" y="890924"/>
                </a:cubicBezTo>
                <a:cubicBezTo>
                  <a:pt x="4690" y="882575"/>
                  <a:pt x="0" y="871251"/>
                  <a:pt x="0" y="859444"/>
                </a:cubicBezTo>
                <a:lnTo>
                  <a:pt x="0" y="44520"/>
                </a:lnTo>
                <a:cubicBezTo>
                  <a:pt x="0" y="32713"/>
                  <a:pt x="4690" y="21389"/>
                  <a:pt x="13040" y="13040"/>
                </a:cubicBezTo>
                <a:cubicBezTo>
                  <a:pt x="21389" y="4690"/>
                  <a:pt x="32713" y="0"/>
                  <a:pt x="44520" y="0"/>
                </a:cubicBezTo>
                <a:close/>
              </a:path>
            </a:pathLst>
          </a:custGeom>
          <a:solidFill>
            <a:srgbClr val="A3CAD9"/>
          </a:solidFill>
          <a:ln cap="rnd">
            <a:noFill/>
            <a:prstDash val="sysDot"/>
            <a:round/>
          </a:ln>
          <a:effectLst>
            <a:softEdge rad="63500"/>
          </a:effectLst>
        </p:spPr>
        <p:txBody>
          <a:bodyPr/>
          <a:lstStyle/>
          <a:p>
            <a:pPr algn="ctr"/>
            <a:endParaRPr lang="en-US" b="1" i="1" dirty="0">
              <a:solidFill>
                <a:srgbClr val="000000"/>
              </a:solidFill>
              <a:latin typeface="TT Interphases Italics"/>
              <a:ea typeface="TT Interphases Italics"/>
              <a:cs typeface="TT Interphases Italics"/>
              <a:sym typeface="TT Interphases Italics"/>
            </a:endParaRPr>
          </a:p>
          <a:p>
            <a:pPr algn="ctr"/>
            <a:r>
              <a:rPr lang="en-US" b="1" i="1" dirty="0" err="1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Atualmente</a:t>
            </a:r>
            <a:r>
              <a:rPr lang="en-US" b="1" i="1" dirty="0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 </a:t>
            </a:r>
            <a:r>
              <a:rPr lang="en-US" b="1" i="1" dirty="0" err="1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nos</a:t>
            </a:r>
            <a:r>
              <a:rPr lang="en-US" b="1" i="1" dirty="0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 27 RPPS em </a:t>
            </a:r>
            <a:r>
              <a:rPr lang="en-US" b="1" i="1" dirty="0" err="1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operação</a:t>
            </a:r>
            <a:r>
              <a:rPr lang="en-US" b="1" i="1" dirty="0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, 03 </a:t>
            </a:r>
            <a:r>
              <a:rPr lang="en-US" b="1" i="1" dirty="0" err="1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são</a:t>
            </a:r>
            <a:r>
              <a:rPr lang="en-US" b="1" i="1" dirty="0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 </a:t>
            </a:r>
            <a:r>
              <a:rPr lang="en-US" b="1" i="1" dirty="0" err="1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capitais</a:t>
            </a:r>
            <a:r>
              <a:rPr lang="en-US" b="1" i="1" dirty="0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18507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9A570-B0C1-23B5-A8E3-393F4B66E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CFC8B770-6BF4-EF91-D400-CAFB191E0D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A33EC5B6-CAA2-97F3-33E5-36C14784D1DF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endParaRPr lang="pt-BR" sz="90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1D01ABA3-79C9-A4D6-3113-297CAFBC366B}"/>
              </a:ext>
            </a:extLst>
          </p:cNvPr>
          <p:cNvSpPr/>
          <p:nvPr/>
        </p:nvSpPr>
        <p:spPr>
          <a:xfrm>
            <a:off x="1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9409858F-9FDB-8354-A067-934372937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CE019F89-331B-E296-5B53-F739C5A652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3979117"/>
              </p:ext>
            </p:extLst>
          </p:nvPr>
        </p:nvGraphicFramePr>
        <p:xfrm>
          <a:off x="1287602" y="1285787"/>
          <a:ext cx="15299141" cy="7847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" name="Group 7">
            <a:extLst>
              <a:ext uri="{FF2B5EF4-FFF2-40B4-BE49-F238E27FC236}">
                <a16:creationId xmlns:a16="http://schemas.microsoft.com/office/drawing/2014/main" id="{A9045C8E-2B52-E2CC-79C5-1EB170AF2D95}"/>
              </a:ext>
            </a:extLst>
          </p:cNvPr>
          <p:cNvGrpSpPr/>
          <p:nvPr/>
        </p:nvGrpSpPr>
        <p:grpSpPr>
          <a:xfrm>
            <a:off x="-1117564" y="228600"/>
            <a:ext cx="5644310" cy="1028700"/>
            <a:chOff x="0" y="0"/>
            <a:chExt cx="2198084" cy="400610"/>
          </a:xfrm>
        </p:grpSpPr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E55B3277-CB44-607C-27A9-850B5FA14D85}"/>
                </a:ext>
              </a:extLst>
            </p:cNvPr>
            <p:cNvSpPr/>
            <p:nvPr/>
          </p:nvSpPr>
          <p:spPr>
            <a:xfrm>
              <a:off x="0" y="0"/>
              <a:ext cx="2198084" cy="400610"/>
            </a:xfrm>
            <a:custGeom>
              <a:avLst/>
              <a:gdLst/>
              <a:ahLst/>
              <a:cxnLst/>
              <a:rect l="l" t="t" r="r" b="b"/>
              <a:pathLst>
                <a:path w="2198084" h="400610">
                  <a:moveTo>
                    <a:pt x="203200" y="0"/>
                  </a:moveTo>
                  <a:lnTo>
                    <a:pt x="2198084" y="0"/>
                  </a:lnTo>
                  <a:lnTo>
                    <a:pt x="1994884" y="400610"/>
                  </a:lnTo>
                  <a:lnTo>
                    <a:pt x="0" y="40061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9">
              <a:extLst>
                <a:ext uri="{FF2B5EF4-FFF2-40B4-BE49-F238E27FC236}">
                  <a16:creationId xmlns:a16="http://schemas.microsoft.com/office/drawing/2014/main" id="{CDA8FEE1-66AF-ACE6-2041-7EDC69A6D634}"/>
                </a:ext>
              </a:extLst>
            </p:cNvPr>
            <p:cNvSpPr txBox="1"/>
            <p:nvPr/>
          </p:nvSpPr>
          <p:spPr>
            <a:xfrm>
              <a:off x="101600" y="28575"/>
              <a:ext cx="1994884" cy="3720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4"/>
                </a:lnSpc>
              </a:pPr>
              <a:endParaRPr/>
            </a:p>
          </p:txBody>
        </p:sp>
      </p:grpSp>
      <p:sp>
        <p:nvSpPr>
          <p:cNvPr id="9" name="CaixaDeTexto 8">
            <a:extLst>
              <a:ext uri="{FF2B5EF4-FFF2-40B4-BE49-F238E27FC236}">
                <a16:creationId xmlns:a16="http://schemas.microsoft.com/office/drawing/2014/main" id="{BA058425-D15A-4654-E338-F50F35775EE6}"/>
              </a:ext>
            </a:extLst>
          </p:cNvPr>
          <p:cNvSpPr txBox="1"/>
          <p:nvPr/>
        </p:nvSpPr>
        <p:spPr>
          <a:xfrm>
            <a:off x="-112533" y="433389"/>
            <a:ext cx="3994465" cy="692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778"/>
              </a:lnSpc>
            </a:pPr>
            <a:r>
              <a:rPr lang="en-US" sz="3600" b="1" spc="117" dirty="0">
                <a:solidFill>
                  <a:srgbClr val="2C2276"/>
                </a:solidFill>
                <a:latin typeface="Garet Bold"/>
                <a:ea typeface="Garet Bold"/>
                <a:cs typeface="Garet Bold"/>
                <a:sym typeface="Garet Bold"/>
              </a:rPr>
              <a:t>SERRAPREV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90B6AFE2-FB05-3260-367A-99DAA59331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4509" y="9035257"/>
            <a:ext cx="7689014" cy="518703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9D5D77F3-90D9-4727-2CD1-B7E358DF45FD}"/>
              </a:ext>
            </a:extLst>
          </p:cNvPr>
          <p:cNvSpPr txBox="1"/>
          <p:nvPr/>
        </p:nvSpPr>
        <p:spPr>
          <a:xfrm>
            <a:off x="6113447" y="1230378"/>
            <a:ext cx="6061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</a:rPr>
              <a:t>GARANTIA DE PERFORMANCE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6E5F7E17-03CD-F4CC-34E3-D8B72C8F7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11" y="1361090"/>
            <a:ext cx="2430008" cy="301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205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F359E-A253-059B-C26D-689AFE423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6F215E67-D770-29EF-2298-20694F297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1D7E147E-3A48-B80A-859A-D6A17491D851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endParaRPr lang="pt-BR" sz="90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8534CB1A-A6E4-D2BB-9EA4-439C0D612553}"/>
              </a:ext>
            </a:extLst>
          </p:cNvPr>
          <p:cNvSpPr/>
          <p:nvPr/>
        </p:nvSpPr>
        <p:spPr>
          <a:xfrm>
            <a:off x="1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7800AA2E-93AA-9877-8B26-8A2301230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grpSp>
        <p:nvGrpSpPr>
          <p:cNvPr id="3" name="Group 7">
            <a:extLst>
              <a:ext uri="{FF2B5EF4-FFF2-40B4-BE49-F238E27FC236}">
                <a16:creationId xmlns:a16="http://schemas.microsoft.com/office/drawing/2014/main" id="{814009E1-E9B1-D4CE-3F35-57F9F21410EC}"/>
              </a:ext>
            </a:extLst>
          </p:cNvPr>
          <p:cNvGrpSpPr/>
          <p:nvPr/>
        </p:nvGrpSpPr>
        <p:grpSpPr>
          <a:xfrm>
            <a:off x="-1117564" y="228600"/>
            <a:ext cx="5644310" cy="1028700"/>
            <a:chOff x="0" y="0"/>
            <a:chExt cx="2198084" cy="400610"/>
          </a:xfrm>
        </p:grpSpPr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1B8056E5-C1E1-C76B-0CA2-91652D00FA79}"/>
                </a:ext>
              </a:extLst>
            </p:cNvPr>
            <p:cNvSpPr/>
            <p:nvPr/>
          </p:nvSpPr>
          <p:spPr>
            <a:xfrm>
              <a:off x="0" y="0"/>
              <a:ext cx="2198084" cy="400610"/>
            </a:xfrm>
            <a:custGeom>
              <a:avLst/>
              <a:gdLst/>
              <a:ahLst/>
              <a:cxnLst/>
              <a:rect l="l" t="t" r="r" b="b"/>
              <a:pathLst>
                <a:path w="2198084" h="400610">
                  <a:moveTo>
                    <a:pt x="203200" y="0"/>
                  </a:moveTo>
                  <a:lnTo>
                    <a:pt x="2198084" y="0"/>
                  </a:lnTo>
                  <a:lnTo>
                    <a:pt x="1994884" y="400610"/>
                  </a:lnTo>
                  <a:lnTo>
                    <a:pt x="0" y="40061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9">
              <a:extLst>
                <a:ext uri="{FF2B5EF4-FFF2-40B4-BE49-F238E27FC236}">
                  <a16:creationId xmlns:a16="http://schemas.microsoft.com/office/drawing/2014/main" id="{AE1313F1-9E00-9B3E-F178-EAC7877D62CA}"/>
                </a:ext>
              </a:extLst>
            </p:cNvPr>
            <p:cNvSpPr txBox="1"/>
            <p:nvPr/>
          </p:nvSpPr>
          <p:spPr>
            <a:xfrm>
              <a:off x="101600" y="28575"/>
              <a:ext cx="1994884" cy="3720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4"/>
                </a:lnSpc>
              </a:pPr>
              <a:endParaRPr/>
            </a:p>
          </p:txBody>
        </p:sp>
      </p:grpSp>
      <p:sp>
        <p:nvSpPr>
          <p:cNvPr id="9" name="CaixaDeTexto 8">
            <a:extLst>
              <a:ext uri="{FF2B5EF4-FFF2-40B4-BE49-F238E27FC236}">
                <a16:creationId xmlns:a16="http://schemas.microsoft.com/office/drawing/2014/main" id="{00E21B3D-C0BD-6704-82BA-1B2E4C7B0978}"/>
              </a:ext>
            </a:extLst>
          </p:cNvPr>
          <p:cNvSpPr txBox="1"/>
          <p:nvPr/>
        </p:nvSpPr>
        <p:spPr>
          <a:xfrm>
            <a:off x="-112533" y="433389"/>
            <a:ext cx="3994465" cy="692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778"/>
              </a:lnSpc>
            </a:pPr>
            <a:r>
              <a:rPr lang="en-US" sz="3600" b="1" spc="117" dirty="0">
                <a:solidFill>
                  <a:srgbClr val="2C2276"/>
                </a:solidFill>
                <a:latin typeface="Garet Bold"/>
                <a:ea typeface="Garet Bold"/>
                <a:cs typeface="Garet Bold"/>
                <a:sym typeface="Garet Bold"/>
              </a:rPr>
              <a:t>PREVIVAG</a:t>
            </a:r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F5A0783C-029C-2A0D-1D2B-A53A8D7C014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8054099"/>
              </p:ext>
            </p:extLst>
          </p:nvPr>
        </p:nvGraphicFramePr>
        <p:xfrm>
          <a:off x="1091821" y="1388713"/>
          <a:ext cx="15353731" cy="8165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CaixaDeTexto 10">
            <a:extLst>
              <a:ext uri="{FF2B5EF4-FFF2-40B4-BE49-F238E27FC236}">
                <a16:creationId xmlns:a16="http://schemas.microsoft.com/office/drawing/2014/main" id="{3E640C8A-6194-57A9-3096-E264E3733DE0}"/>
              </a:ext>
            </a:extLst>
          </p:cNvPr>
          <p:cNvSpPr txBox="1"/>
          <p:nvPr/>
        </p:nvSpPr>
        <p:spPr>
          <a:xfrm>
            <a:off x="6113447" y="1230378"/>
            <a:ext cx="6061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</a:rPr>
              <a:t>GARANTIA DE PERFORMANCE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B9584530-EE84-69B5-4850-34049275A6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11" y="1361090"/>
            <a:ext cx="2430008" cy="301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4408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2A9E7-1EA2-D11D-BAD6-8362C2039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B85E4495-0FA7-0F1B-960A-BB2114B13D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C436157F-9531-3171-8370-01B536E7E352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endParaRPr lang="pt-BR" sz="90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020D144E-DEE3-BD6A-B725-C9F9E5A68872}"/>
              </a:ext>
            </a:extLst>
          </p:cNvPr>
          <p:cNvSpPr/>
          <p:nvPr/>
        </p:nvSpPr>
        <p:spPr>
          <a:xfrm>
            <a:off x="1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8AE03709-FF77-A518-CBA8-5A24A1B57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grpSp>
        <p:nvGrpSpPr>
          <p:cNvPr id="3" name="Group 7">
            <a:extLst>
              <a:ext uri="{FF2B5EF4-FFF2-40B4-BE49-F238E27FC236}">
                <a16:creationId xmlns:a16="http://schemas.microsoft.com/office/drawing/2014/main" id="{B0315CE5-8E23-D157-60F8-78DAB73FCA82}"/>
              </a:ext>
            </a:extLst>
          </p:cNvPr>
          <p:cNvGrpSpPr/>
          <p:nvPr/>
        </p:nvGrpSpPr>
        <p:grpSpPr>
          <a:xfrm>
            <a:off x="-1117564" y="228600"/>
            <a:ext cx="5644310" cy="1028700"/>
            <a:chOff x="0" y="0"/>
            <a:chExt cx="2198084" cy="400610"/>
          </a:xfrm>
        </p:grpSpPr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44D25C0B-E3AD-F45C-B405-65903F1774D8}"/>
                </a:ext>
              </a:extLst>
            </p:cNvPr>
            <p:cNvSpPr/>
            <p:nvPr/>
          </p:nvSpPr>
          <p:spPr>
            <a:xfrm>
              <a:off x="0" y="0"/>
              <a:ext cx="2198084" cy="400610"/>
            </a:xfrm>
            <a:custGeom>
              <a:avLst/>
              <a:gdLst/>
              <a:ahLst/>
              <a:cxnLst/>
              <a:rect l="l" t="t" r="r" b="b"/>
              <a:pathLst>
                <a:path w="2198084" h="400610">
                  <a:moveTo>
                    <a:pt x="203200" y="0"/>
                  </a:moveTo>
                  <a:lnTo>
                    <a:pt x="2198084" y="0"/>
                  </a:lnTo>
                  <a:lnTo>
                    <a:pt x="1994884" y="400610"/>
                  </a:lnTo>
                  <a:lnTo>
                    <a:pt x="0" y="40061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9">
              <a:extLst>
                <a:ext uri="{FF2B5EF4-FFF2-40B4-BE49-F238E27FC236}">
                  <a16:creationId xmlns:a16="http://schemas.microsoft.com/office/drawing/2014/main" id="{4BEAE900-85F2-8FEF-5DCA-594E0D42CB8D}"/>
                </a:ext>
              </a:extLst>
            </p:cNvPr>
            <p:cNvSpPr txBox="1"/>
            <p:nvPr/>
          </p:nvSpPr>
          <p:spPr>
            <a:xfrm>
              <a:off x="101600" y="28575"/>
              <a:ext cx="1994884" cy="3720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4"/>
                </a:lnSpc>
              </a:pPr>
              <a:endParaRPr/>
            </a:p>
          </p:txBody>
        </p:sp>
      </p:grpSp>
      <p:sp>
        <p:nvSpPr>
          <p:cNvPr id="9" name="CaixaDeTexto 8">
            <a:extLst>
              <a:ext uri="{FF2B5EF4-FFF2-40B4-BE49-F238E27FC236}">
                <a16:creationId xmlns:a16="http://schemas.microsoft.com/office/drawing/2014/main" id="{F3A00656-6F7C-12D9-72BD-0AA70AAA7475}"/>
              </a:ext>
            </a:extLst>
          </p:cNvPr>
          <p:cNvSpPr txBox="1"/>
          <p:nvPr/>
        </p:nvSpPr>
        <p:spPr>
          <a:xfrm>
            <a:off x="-112533" y="433389"/>
            <a:ext cx="3994465" cy="692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778"/>
              </a:lnSpc>
            </a:pPr>
            <a:r>
              <a:rPr lang="en-US" sz="3600" b="1" spc="117" dirty="0">
                <a:solidFill>
                  <a:srgbClr val="2C2276"/>
                </a:solidFill>
                <a:latin typeface="Garet Bold"/>
                <a:ea typeface="Garet Bold"/>
                <a:cs typeface="Garet Bold"/>
                <a:sym typeface="Garet Bold"/>
              </a:rPr>
              <a:t>BELÉMPREV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6215B49F-6368-FDF4-EEC6-E666894FA3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0387985"/>
              </p:ext>
            </p:extLst>
          </p:nvPr>
        </p:nvGraphicFramePr>
        <p:xfrm>
          <a:off x="1189458" y="1805609"/>
          <a:ext cx="15495429" cy="7825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CaixaDeTexto 7">
            <a:extLst>
              <a:ext uri="{FF2B5EF4-FFF2-40B4-BE49-F238E27FC236}">
                <a16:creationId xmlns:a16="http://schemas.microsoft.com/office/drawing/2014/main" id="{08B7EE8F-BA1E-9DB6-1734-90D1B7532BD2}"/>
              </a:ext>
            </a:extLst>
          </p:cNvPr>
          <p:cNvSpPr txBox="1"/>
          <p:nvPr/>
        </p:nvSpPr>
        <p:spPr>
          <a:xfrm>
            <a:off x="6113447" y="1230378"/>
            <a:ext cx="6061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</a:rPr>
              <a:t>GARANTIA DE PERFORMANCE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09B3310F-341E-9D85-B056-3C64A0E642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98" y="1024578"/>
            <a:ext cx="3241296" cy="259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4859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6AB03E-3D0E-3D5C-4EC4-BDB95E0279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E084B6FF-1C09-4ABC-A358-899BF5F79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58383A38-0C9D-4560-D517-B08A557367F5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endParaRPr lang="pt-BR" sz="90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5373BEAD-B04A-DDEE-C79B-BFD716FE8C8B}"/>
              </a:ext>
            </a:extLst>
          </p:cNvPr>
          <p:cNvSpPr/>
          <p:nvPr/>
        </p:nvSpPr>
        <p:spPr>
          <a:xfrm>
            <a:off x="1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F7766E8E-A5BC-9282-8D27-6FA83BD392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sp>
        <p:nvSpPr>
          <p:cNvPr id="17" name="Freeform 3">
            <a:extLst>
              <a:ext uri="{FF2B5EF4-FFF2-40B4-BE49-F238E27FC236}">
                <a16:creationId xmlns:a16="http://schemas.microsoft.com/office/drawing/2014/main" id="{ABD6B808-3168-1604-A2EC-32C5DDE68C1A}"/>
              </a:ext>
            </a:extLst>
          </p:cNvPr>
          <p:cNvSpPr/>
          <p:nvPr/>
        </p:nvSpPr>
        <p:spPr>
          <a:xfrm>
            <a:off x="-3840673" y="314793"/>
            <a:ext cx="8040802" cy="1320044"/>
          </a:xfrm>
          <a:custGeom>
            <a:avLst/>
            <a:gdLst/>
            <a:ahLst/>
            <a:cxnLst/>
            <a:rect l="l" t="t" r="r" b="b"/>
            <a:pathLst>
              <a:path w="3162064" h="609600">
                <a:moveTo>
                  <a:pt x="203200" y="0"/>
                </a:moveTo>
                <a:lnTo>
                  <a:pt x="3162064" y="0"/>
                </a:lnTo>
                <a:lnTo>
                  <a:pt x="2958864" y="609600"/>
                </a:lnTo>
                <a:lnTo>
                  <a:pt x="0" y="609600"/>
                </a:lnTo>
                <a:lnTo>
                  <a:pt x="203200" y="0"/>
                </a:lnTo>
                <a:close/>
              </a:path>
            </a:pathLst>
          </a:custGeom>
          <a:solidFill>
            <a:srgbClr val="FFED00"/>
          </a:solidFill>
        </p:spPr>
        <p:txBody>
          <a:bodyPr/>
          <a:lstStyle/>
          <a:p>
            <a:endParaRPr lang="pt-BR"/>
          </a:p>
        </p:txBody>
      </p:sp>
      <p:grpSp>
        <p:nvGrpSpPr>
          <p:cNvPr id="22" name="Group 5">
            <a:extLst>
              <a:ext uri="{FF2B5EF4-FFF2-40B4-BE49-F238E27FC236}">
                <a16:creationId xmlns:a16="http://schemas.microsoft.com/office/drawing/2014/main" id="{15EB625E-7FA8-FC51-45D4-5E48E0E076C4}"/>
              </a:ext>
            </a:extLst>
          </p:cNvPr>
          <p:cNvGrpSpPr/>
          <p:nvPr/>
        </p:nvGrpSpPr>
        <p:grpSpPr>
          <a:xfrm>
            <a:off x="-1584584" y="230066"/>
            <a:ext cx="7819129" cy="1404770"/>
            <a:chOff x="0" y="-210226"/>
            <a:chExt cx="3781676" cy="819826"/>
          </a:xfrm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17B5D883-7FAA-3246-EA91-A10D329CFC44}"/>
                </a:ext>
              </a:extLst>
            </p:cNvPr>
            <p:cNvSpPr/>
            <p:nvPr/>
          </p:nvSpPr>
          <p:spPr>
            <a:xfrm>
              <a:off x="0" y="-210226"/>
              <a:ext cx="3781676" cy="609600"/>
            </a:xfrm>
            <a:custGeom>
              <a:avLst/>
              <a:gdLst/>
              <a:ahLst/>
              <a:cxnLst/>
              <a:rect l="l" t="t" r="r" b="b"/>
              <a:pathLst>
                <a:path w="3781676" h="609600">
                  <a:moveTo>
                    <a:pt x="203200" y="0"/>
                  </a:moveTo>
                  <a:lnTo>
                    <a:pt x="3781676" y="0"/>
                  </a:lnTo>
                  <a:lnTo>
                    <a:pt x="3578476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2C237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TextBox 7">
              <a:extLst>
                <a:ext uri="{FF2B5EF4-FFF2-40B4-BE49-F238E27FC236}">
                  <a16:creationId xmlns:a16="http://schemas.microsoft.com/office/drawing/2014/main" id="{5659DB25-9D8E-BAE7-65CB-811BFBA35814}"/>
                </a:ext>
              </a:extLst>
            </p:cNvPr>
            <p:cNvSpPr txBox="1"/>
            <p:nvPr/>
          </p:nvSpPr>
          <p:spPr>
            <a:xfrm>
              <a:off x="101600" y="28575"/>
              <a:ext cx="3578476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4"/>
                </a:lnSpc>
              </a:pPr>
              <a:endParaRPr/>
            </a:p>
          </p:txBody>
        </p:sp>
      </p:grp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E962F3C0-4DF2-44FE-9D58-4F56991F355D}"/>
              </a:ext>
            </a:extLst>
          </p:cNvPr>
          <p:cNvSpPr txBox="1"/>
          <p:nvPr/>
        </p:nvSpPr>
        <p:spPr>
          <a:xfrm>
            <a:off x="58253" y="430299"/>
            <a:ext cx="96704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RECORTES DA OPERAÇÃO</a:t>
            </a:r>
          </a:p>
        </p:txBody>
      </p:sp>
      <p:pic>
        <p:nvPicPr>
          <p:cNvPr id="29" name="Imagem 28" descr="Tabela&#10;&#10;O conteúdo gerado por IA pode estar incorreto.">
            <a:extLst>
              <a:ext uri="{FF2B5EF4-FFF2-40B4-BE49-F238E27FC236}">
                <a16:creationId xmlns:a16="http://schemas.microsoft.com/office/drawing/2014/main" id="{2B27F2BF-3D52-ABF3-9183-F3B81E0E29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8528" y="1343315"/>
            <a:ext cx="8715557" cy="856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5134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42D496-F4A2-9EC2-6D49-568E7E8BE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0F6C382F-8D66-F8E2-88D3-5E6025820F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E94CC658-A195-8B2C-39CD-59B3DB7A673E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endParaRPr lang="pt-BR" sz="90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BA685BE3-02F2-55E5-2D27-1BB294693F10}"/>
              </a:ext>
            </a:extLst>
          </p:cNvPr>
          <p:cNvSpPr/>
          <p:nvPr/>
        </p:nvSpPr>
        <p:spPr>
          <a:xfrm>
            <a:off x="1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51B65409-C250-EA15-AB32-8DCEDC2973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sp>
        <p:nvSpPr>
          <p:cNvPr id="17" name="Freeform 3">
            <a:extLst>
              <a:ext uri="{FF2B5EF4-FFF2-40B4-BE49-F238E27FC236}">
                <a16:creationId xmlns:a16="http://schemas.microsoft.com/office/drawing/2014/main" id="{24960C54-6876-3DD1-64CF-3BD780D88C80}"/>
              </a:ext>
            </a:extLst>
          </p:cNvPr>
          <p:cNvSpPr/>
          <p:nvPr/>
        </p:nvSpPr>
        <p:spPr>
          <a:xfrm>
            <a:off x="-3840673" y="314793"/>
            <a:ext cx="8040802" cy="1320044"/>
          </a:xfrm>
          <a:custGeom>
            <a:avLst/>
            <a:gdLst/>
            <a:ahLst/>
            <a:cxnLst/>
            <a:rect l="l" t="t" r="r" b="b"/>
            <a:pathLst>
              <a:path w="3162064" h="609600">
                <a:moveTo>
                  <a:pt x="203200" y="0"/>
                </a:moveTo>
                <a:lnTo>
                  <a:pt x="3162064" y="0"/>
                </a:lnTo>
                <a:lnTo>
                  <a:pt x="2958864" y="609600"/>
                </a:lnTo>
                <a:lnTo>
                  <a:pt x="0" y="609600"/>
                </a:lnTo>
                <a:lnTo>
                  <a:pt x="203200" y="0"/>
                </a:lnTo>
                <a:close/>
              </a:path>
            </a:pathLst>
          </a:custGeom>
          <a:solidFill>
            <a:srgbClr val="FFED00"/>
          </a:solidFill>
        </p:spPr>
        <p:txBody>
          <a:bodyPr/>
          <a:lstStyle/>
          <a:p>
            <a:endParaRPr lang="pt-BR"/>
          </a:p>
        </p:txBody>
      </p:sp>
      <p:grpSp>
        <p:nvGrpSpPr>
          <p:cNvPr id="22" name="Group 5">
            <a:extLst>
              <a:ext uri="{FF2B5EF4-FFF2-40B4-BE49-F238E27FC236}">
                <a16:creationId xmlns:a16="http://schemas.microsoft.com/office/drawing/2014/main" id="{1206912C-8D55-5960-D786-6DD3AEE30935}"/>
              </a:ext>
            </a:extLst>
          </p:cNvPr>
          <p:cNvGrpSpPr/>
          <p:nvPr/>
        </p:nvGrpSpPr>
        <p:grpSpPr>
          <a:xfrm>
            <a:off x="-1584584" y="230066"/>
            <a:ext cx="7819129" cy="1404770"/>
            <a:chOff x="0" y="-210226"/>
            <a:chExt cx="3781676" cy="819826"/>
          </a:xfrm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A37D3648-6116-53C3-0A67-3F8594784BA4}"/>
                </a:ext>
              </a:extLst>
            </p:cNvPr>
            <p:cNvSpPr/>
            <p:nvPr/>
          </p:nvSpPr>
          <p:spPr>
            <a:xfrm>
              <a:off x="0" y="-210226"/>
              <a:ext cx="3781676" cy="609600"/>
            </a:xfrm>
            <a:custGeom>
              <a:avLst/>
              <a:gdLst/>
              <a:ahLst/>
              <a:cxnLst/>
              <a:rect l="l" t="t" r="r" b="b"/>
              <a:pathLst>
                <a:path w="3781676" h="609600">
                  <a:moveTo>
                    <a:pt x="203200" y="0"/>
                  </a:moveTo>
                  <a:lnTo>
                    <a:pt x="3781676" y="0"/>
                  </a:lnTo>
                  <a:lnTo>
                    <a:pt x="3578476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2C237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TextBox 7">
              <a:extLst>
                <a:ext uri="{FF2B5EF4-FFF2-40B4-BE49-F238E27FC236}">
                  <a16:creationId xmlns:a16="http://schemas.microsoft.com/office/drawing/2014/main" id="{7A2EA274-4D16-B451-28F5-A8AF8ABDF743}"/>
                </a:ext>
              </a:extLst>
            </p:cNvPr>
            <p:cNvSpPr txBox="1"/>
            <p:nvPr/>
          </p:nvSpPr>
          <p:spPr>
            <a:xfrm>
              <a:off x="101600" y="28575"/>
              <a:ext cx="3578476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4"/>
                </a:lnSpc>
              </a:pPr>
              <a:endParaRPr/>
            </a:p>
          </p:txBody>
        </p:sp>
      </p:grp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25B4ACCF-0B82-5440-C420-C954DD725BA1}"/>
              </a:ext>
            </a:extLst>
          </p:cNvPr>
          <p:cNvSpPr txBox="1"/>
          <p:nvPr/>
        </p:nvSpPr>
        <p:spPr>
          <a:xfrm>
            <a:off x="58253" y="430299"/>
            <a:ext cx="96704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RECORTES DA OPERAÇÃO</a:t>
            </a:r>
          </a:p>
        </p:txBody>
      </p:sp>
      <p:pic>
        <p:nvPicPr>
          <p:cNvPr id="6" name="Imagem 5" descr="Tabela&#10;&#10;O conteúdo gerado por IA pode estar incorreto.">
            <a:extLst>
              <a:ext uri="{FF2B5EF4-FFF2-40B4-BE49-F238E27FC236}">
                <a16:creationId xmlns:a16="http://schemas.microsoft.com/office/drawing/2014/main" id="{73D61E50-738D-6713-1DD8-9686B4E1A5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126" y="1930659"/>
            <a:ext cx="16748095" cy="7391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9980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323D6-4E98-2379-8598-6CB3B66D9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5C961BFC-3E8A-D04C-21A3-6E10DF505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2ACAC3D4-8310-32ED-EEEF-76DE4DDFB3B9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endParaRPr lang="pt-BR" sz="90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8A08A61D-1862-A90A-6DBD-358E064C21B7}"/>
              </a:ext>
            </a:extLst>
          </p:cNvPr>
          <p:cNvSpPr/>
          <p:nvPr/>
        </p:nvSpPr>
        <p:spPr>
          <a:xfrm>
            <a:off x="1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E6B89DDA-D559-942D-489B-3E9B979907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sp>
        <p:nvSpPr>
          <p:cNvPr id="17" name="Freeform 3">
            <a:extLst>
              <a:ext uri="{FF2B5EF4-FFF2-40B4-BE49-F238E27FC236}">
                <a16:creationId xmlns:a16="http://schemas.microsoft.com/office/drawing/2014/main" id="{C65EC572-A0CE-01D3-4771-AD60A79BF1FB}"/>
              </a:ext>
            </a:extLst>
          </p:cNvPr>
          <p:cNvSpPr/>
          <p:nvPr/>
        </p:nvSpPr>
        <p:spPr>
          <a:xfrm>
            <a:off x="-3840673" y="314793"/>
            <a:ext cx="8040802" cy="1320044"/>
          </a:xfrm>
          <a:custGeom>
            <a:avLst/>
            <a:gdLst/>
            <a:ahLst/>
            <a:cxnLst/>
            <a:rect l="l" t="t" r="r" b="b"/>
            <a:pathLst>
              <a:path w="3162064" h="609600">
                <a:moveTo>
                  <a:pt x="203200" y="0"/>
                </a:moveTo>
                <a:lnTo>
                  <a:pt x="3162064" y="0"/>
                </a:lnTo>
                <a:lnTo>
                  <a:pt x="2958864" y="609600"/>
                </a:lnTo>
                <a:lnTo>
                  <a:pt x="0" y="609600"/>
                </a:lnTo>
                <a:lnTo>
                  <a:pt x="203200" y="0"/>
                </a:lnTo>
                <a:close/>
              </a:path>
            </a:pathLst>
          </a:custGeom>
          <a:solidFill>
            <a:srgbClr val="FFED00"/>
          </a:solidFill>
        </p:spPr>
        <p:txBody>
          <a:bodyPr/>
          <a:lstStyle/>
          <a:p>
            <a:endParaRPr lang="pt-BR"/>
          </a:p>
        </p:txBody>
      </p:sp>
      <p:grpSp>
        <p:nvGrpSpPr>
          <p:cNvPr id="22" name="Group 5">
            <a:extLst>
              <a:ext uri="{FF2B5EF4-FFF2-40B4-BE49-F238E27FC236}">
                <a16:creationId xmlns:a16="http://schemas.microsoft.com/office/drawing/2014/main" id="{6E3D9878-6436-6E6C-B7D9-19591E4B2091}"/>
              </a:ext>
            </a:extLst>
          </p:cNvPr>
          <p:cNvGrpSpPr/>
          <p:nvPr/>
        </p:nvGrpSpPr>
        <p:grpSpPr>
          <a:xfrm>
            <a:off x="-1584584" y="230066"/>
            <a:ext cx="7819129" cy="1404770"/>
            <a:chOff x="0" y="-210226"/>
            <a:chExt cx="3781676" cy="819826"/>
          </a:xfrm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84C099A3-5C2D-B06A-6B85-4AE29E6DE567}"/>
                </a:ext>
              </a:extLst>
            </p:cNvPr>
            <p:cNvSpPr/>
            <p:nvPr/>
          </p:nvSpPr>
          <p:spPr>
            <a:xfrm>
              <a:off x="0" y="-210226"/>
              <a:ext cx="3781676" cy="609600"/>
            </a:xfrm>
            <a:custGeom>
              <a:avLst/>
              <a:gdLst/>
              <a:ahLst/>
              <a:cxnLst/>
              <a:rect l="l" t="t" r="r" b="b"/>
              <a:pathLst>
                <a:path w="3781676" h="609600">
                  <a:moveTo>
                    <a:pt x="203200" y="0"/>
                  </a:moveTo>
                  <a:lnTo>
                    <a:pt x="3781676" y="0"/>
                  </a:lnTo>
                  <a:lnTo>
                    <a:pt x="3578476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2C237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TextBox 7">
              <a:extLst>
                <a:ext uri="{FF2B5EF4-FFF2-40B4-BE49-F238E27FC236}">
                  <a16:creationId xmlns:a16="http://schemas.microsoft.com/office/drawing/2014/main" id="{388E931A-79EB-AC1B-05CF-E2180BE79876}"/>
                </a:ext>
              </a:extLst>
            </p:cNvPr>
            <p:cNvSpPr txBox="1"/>
            <p:nvPr/>
          </p:nvSpPr>
          <p:spPr>
            <a:xfrm>
              <a:off x="101600" y="28575"/>
              <a:ext cx="3578476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4"/>
                </a:lnSpc>
              </a:pPr>
              <a:endParaRPr/>
            </a:p>
          </p:txBody>
        </p:sp>
      </p:grp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0474D2FB-FA92-9E76-F447-54BEAEBCFB05}"/>
              </a:ext>
            </a:extLst>
          </p:cNvPr>
          <p:cNvSpPr txBox="1"/>
          <p:nvPr/>
        </p:nvSpPr>
        <p:spPr>
          <a:xfrm>
            <a:off x="58253" y="430299"/>
            <a:ext cx="96704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RECORTES DA OPERAÇÃO</a:t>
            </a:r>
          </a:p>
        </p:txBody>
      </p:sp>
      <p:pic>
        <p:nvPicPr>
          <p:cNvPr id="8" name="Imagem 7" descr="Tabela&#10;&#10;O conteúdo gerado por IA pode estar incorreto.">
            <a:extLst>
              <a:ext uri="{FF2B5EF4-FFF2-40B4-BE49-F238E27FC236}">
                <a16:creationId xmlns:a16="http://schemas.microsoft.com/office/drawing/2014/main" id="{22F11C0C-CE3E-9399-197C-16DE30F9DB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362" y="3409349"/>
            <a:ext cx="18005307" cy="421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8430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4E997D-8954-E8CE-78EF-D80F889858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B4925D10-BE25-6328-45F6-EB35FF27D3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34B31FDC-81AB-D2A5-2034-30DDADECDFA5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endParaRPr lang="pt-BR" sz="90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87AF6DE7-5551-F2AE-8734-7133DACCE842}"/>
              </a:ext>
            </a:extLst>
          </p:cNvPr>
          <p:cNvSpPr/>
          <p:nvPr/>
        </p:nvSpPr>
        <p:spPr>
          <a:xfrm>
            <a:off x="1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7A687D58-3E4D-A119-2C6A-B50F17449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sp>
        <p:nvSpPr>
          <p:cNvPr id="17" name="Freeform 3">
            <a:extLst>
              <a:ext uri="{FF2B5EF4-FFF2-40B4-BE49-F238E27FC236}">
                <a16:creationId xmlns:a16="http://schemas.microsoft.com/office/drawing/2014/main" id="{26F50556-4915-1518-5572-FB62DAC3B4ED}"/>
              </a:ext>
            </a:extLst>
          </p:cNvPr>
          <p:cNvSpPr/>
          <p:nvPr/>
        </p:nvSpPr>
        <p:spPr>
          <a:xfrm>
            <a:off x="-3840673" y="314793"/>
            <a:ext cx="8040802" cy="1320044"/>
          </a:xfrm>
          <a:custGeom>
            <a:avLst/>
            <a:gdLst/>
            <a:ahLst/>
            <a:cxnLst/>
            <a:rect l="l" t="t" r="r" b="b"/>
            <a:pathLst>
              <a:path w="3162064" h="609600">
                <a:moveTo>
                  <a:pt x="203200" y="0"/>
                </a:moveTo>
                <a:lnTo>
                  <a:pt x="3162064" y="0"/>
                </a:lnTo>
                <a:lnTo>
                  <a:pt x="2958864" y="609600"/>
                </a:lnTo>
                <a:lnTo>
                  <a:pt x="0" y="609600"/>
                </a:lnTo>
                <a:lnTo>
                  <a:pt x="203200" y="0"/>
                </a:lnTo>
                <a:close/>
              </a:path>
            </a:pathLst>
          </a:custGeom>
          <a:solidFill>
            <a:srgbClr val="FFED00"/>
          </a:solidFill>
        </p:spPr>
        <p:txBody>
          <a:bodyPr/>
          <a:lstStyle/>
          <a:p>
            <a:endParaRPr lang="pt-BR"/>
          </a:p>
        </p:txBody>
      </p:sp>
      <p:grpSp>
        <p:nvGrpSpPr>
          <p:cNvPr id="22" name="Group 5">
            <a:extLst>
              <a:ext uri="{FF2B5EF4-FFF2-40B4-BE49-F238E27FC236}">
                <a16:creationId xmlns:a16="http://schemas.microsoft.com/office/drawing/2014/main" id="{D59B2E61-C9B2-CBF6-7E0B-0639952A1861}"/>
              </a:ext>
            </a:extLst>
          </p:cNvPr>
          <p:cNvGrpSpPr/>
          <p:nvPr/>
        </p:nvGrpSpPr>
        <p:grpSpPr>
          <a:xfrm>
            <a:off x="-1584584" y="230066"/>
            <a:ext cx="7819129" cy="1404770"/>
            <a:chOff x="0" y="-210226"/>
            <a:chExt cx="3781676" cy="819826"/>
          </a:xfrm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11C9D586-86A7-DE0D-6D7C-0868C9EB79A7}"/>
                </a:ext>
              </a:extLst>
            </p:cNvPr>
            <p:cNvSpPr/>
            <p:nvPr/>
          </p:nvSpPr>
          <p:spPr>
            <a:xfrm>
              <a:off x="0" y="-210226"/>
              <a:ext cx="3781676" cy="609600"/>
            </a:xfrm>
            <a:custGeom>
              <a:avLst/>
              <a:gdLst/>
              <a:ahLst/>
              <a:cxnLst/>
              <a:rect l="l" t="t" r="r" b="b"/>
              <a:pathLst>
                <a:path w="3781676" h="609600">
                  <a:moveTo>
                    <a:pt x="203200" y="0"/>
                  </a:moveTo>
                  <a:lnTo>
                    <a:pt x="3781676" y="0"/>
                  </a:lnTo>
                  <a:lnTo>
                    <a:pt x="3578476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2C237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TextBox 7">
              <a:extLst>
                <a:ext uri="{FF2B5EF4-FFF2-40B4-BE49-F238E27FC236}">
                  <a16:creationId xmlns:a16="http://schemas.microsoft.com/office/drawing/2014/main" id="{586E9DD8-A6BB-6CE1-2F51-9DF6EAF98E78}"/>
                </a:ext>
              </a:extLst>
            </p:cNvPr>
            <p:cNvSpPr txBox="1"/>
            <p:nvPr/>
          </p:nvSpPr>
          <p:spPr>
            <a:xfrm>
              <a:off x="101600" y="28575"/>
              <a:ext cx="3578476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4"/>
                </a:lnSpc>
              </a:pPr>
              <a:endParaRPr/>
            </a:p>
          </p:txBody>
        </p:sp>
      </p:grp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8D416254-12B3-6B3A-42D2-96736FCCF5C7}"/>
              </a:ext>
            </a:extLst>
          </p:cNvPr>
          <p:cNvSpPr txBox="1"/>
          <p:nvPr/>
        </p:nvSpPr>
        <p:spPr>
          <a:xfrm>
            <a:off x="58253" y="430299"/>
            <a:ext cx="96704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RECORTES DA OPERAÇÃO</a:t>
            </a:r>
          </a:p>
        </p:txBody>
      </p:sp>
      <p:pic>
        <p:nvPicPr>
          <p:cNvPr id="3" name="Imagem 2" descr="Tabela&#10;&#10;O conteúdo gerado por IA pode estar incorreto.">
            <a:extLst>
              <a:ext uri="{FF2B5EF4-FFF2-40B4-BE49-F238E27FC236}">
                <a16:creationId xmlns:a16="http://schemas.microsoft.com/office/drawing/2014/main" id="{AB27CF2D-8C50-94AE-6921-310287EA6F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485" y="2880996"/>
            <a:ext cx="17940275" cy="475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6969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6B694-1577-4303-ABFE-D11052DE2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2F01EF27-EA4B-0B47-C7CC-80AC9217C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7D667735-ED8A-5076-6E0A-8E4B03ACA902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endParaRPr lang="pt-BR" sz="90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EB6FD6D9-D5E6-F5A4-92E2-B21473353EEE}"/>
              </a:ext>
            </a:extLst>
          </p:cNvPr>
          <p:cNvSpPr/>
          <p:nvPr/>
        </p:nvSpPr>
        <p:spPr>
          <a:xfrm>
            <a:off x="1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5532DA75-529C-8C56-4BA0-77F9385CDC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sp>
        <p:nvSpPr>
          <p:cNvPr id="17" name="Freeform 3">
            <a:extLst>
              <a:ext uri="{FF2B5EF4-FFF2-40B4-BE49-F238E27FC236}">
                <a16:creationId xmlns:a16="http://schemas.microsoft.com/office/drawing/2014/main" id="{4D2E5B8E-DD5B-0798-6598-DC7B18B329CF}"/>
              </a:ext>
            </a:extLst>
          </p:cNvPr>
          <p:cNvSpPr/>
          <p:nvPr/>
        </p:nvSpPr>
        <p:spPr>
          <a:xfrm>
            <a:off x="-3840673" y="314792"/>
            <a:ext cx="7163004" cy="1757339"/>
          </a:xfrm>
          <a:custGeom>
            <a:avLst/>
            <a:gdLst/>
            <a:ahLst/>
            <a:cxnLst/>
            <a:rect l="l" t="t" r="r" b="b"/>
            <a:pathLst>
              <a:path w="3162064" h="609600">
                <a:moveTo>
                  <a:pt x="203200" y="0"/>
                </a:moveTo>
                <a:lnTo>
                  <a:pt x="3162064" y="0"/>
                </a:lnTo>
                <a:lnTo>
                  <a:pt x="2958864" y="609600"/>
                </a:lnTo>
                <a:lnTo>
                  <a:pt x="0" y="609600"/>
                </a:lnTo>
                <a:lnTo>
                  <a:pt x="203200" y="0"/>
                </a:lnTo>
                <a:close/>
              </a:path>
            </a:pathLst>
          </a:custGeom>
          <a:solidFill>
            <a:srgbClr val="FFED00"/>
          </a:solidFill>
        </p:spPr>
        <p:txBody>
          <a:bodyPr/>
          <a:lstStyle/>
          <a:p>
            <a:endParaRPr lang="pt-BR" dirty="0"/>
          </a:p>
        </p:txBody>
      </p:sp>
      <p:grpSp>
        <p:nvGrpSpPr>
          <p:cNvPr id="22" name="Group 5">
            <a:extLst>
              <a:ext uri="{FF2B5EF4-FFF2-40B4-BE49-F238E27FC236}">
                <a16:creationId xmlns:a16="http://schemas.microsoft.com/office/drawing/2014/main" id="{F09D68C1-F99E-A6B3-F277-D3D53253CE70}"/>
              </a:ext>
            </a:extLst>
          </p:cNvPr>
          <p:cNvGrpSpPr/>
          <p:nvPr/>
        </p:nvGrpSpPr>
        <p:grpSpPr>
          <a:xfrm>
            <a:off x="-1584584" y="230066"/>
            <a:ext cx="7569748" cy="1404770"/>
            <a:chOff x="0" y="-210226"/>
            <a:chExt cx="3781676" cy="819826"/>
          </a:xfrm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2A704634-70AA-BC51-039B-D7DA0572EDF1}"/>
                </a:ext>
              </a:extLst>
            </p:cNvPr>
            <p:cNvSpPr/>
            <p:nvPr/>
          </p:nvSpPr>
          <p:spPr>
            <a:xfrm>
              <a:off x="0" y="-210226"/>
              <a:ext cx="3781676" cy="609600"/>
            </a:xfrm>
            <a:custGeom>
              <a:avLst/>
              <a:gdLst/>
              <a:ahLst/>
              <a:cxnLst/>
              <a:rect l="l" t="t" r="r" b="b"/>
              <a:pathLst>
                <a:path w="3781676" h="609600">
                  <a:moveTo>
                    <a:pt x="203200" y="0"/>
                  </a:moveTo>
                  <a:lnTo>
                    <a:pt x="3781676" y="0"/>
                  </a:lnTo>
                  <a:lnTo>
                    <a:pt x="3578476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2C237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TextBox 7">
              <a:extLst>
                <a:ext uri="{FF2B5EF4-FFF2-40B4-BE49-F238E27FC236}">
                  <a16:creationId xmlns:a16="http://schemas.microsoft.com/office/drawing/2014/main" id="{80FD7582-B344-8510-9BDA-F9A710AE5CB9}"/>
                </a:ext>
              </a:extLst>
            </p:cNvPr>
            <p:cNvSpPr txBox="1"/>
            <p:nvPr/>
          </p:nvSpPr>
          <p:spPr>
            <a:xfrm>
              <a:off x="101600" y="28575"/>
              <a:ext cx="3578476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4"/>
                </a:lnSpc>
              </a:pPr>
              <a:endParaRPr/>
            </a:p>
          </p:txBody>
        </p:sp>
      </p:grp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4BADE085-2FB8-ECD5-068D-8C65B457D032}"/>
              </a:ext>
            </a:extLst>
          </p:cNvPr>
          <p:cNvSpPr txBox="1"/>
          <p:nvPr/>
        </p:nvSpPr>
        <p:spPr>
          <a:xfrm>
            <a:off x="250400" y="85253"/>
            <a:ext cx="55269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800"/>
              </a:lnSpc>
            </a:pPr>
            <a:r>
              <a:rPr lang="en-US" sz="4000" b="1" spc="216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GESTÃO PRÓPRIA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18CB64E9-73BE-6277-3081-AB3889F48BB1}"/>
              </a:ext>
            </a:extLst>
          </p:cNvPr>
          <p:cNvSpPr txBox="1"/>
          <p:nvPr/>
        </p:nvSpPr>
        <p:spPr>
          <a:xfrm>
            <a:off x="568412" y="3313049"/>
            <a:ext cx="627610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Operação de Crédito Consignado</a:t>
            </a: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AAB99AD0-4FF8-9D58-75FC-C7563353E0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2709" y="2033431"/>
            <a:ext cx="1137063" cy="1077218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5001ACC5-0179-A640-2340-B3253A37CF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2709" y="4161433"/>
            <a:ext cx="1169552" cy="1077218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488249F4-729E-1DF6-0FB3-C56AC8B3F8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2709" y="6454228"/>
            <a:ext cx="1288946" cy="1288946"/>
          </a:xfrm>
          <a:prstGeom prst="rect">
            <a:avLst/>
          </a:prstGeom>
        </p:spPr>
      </p:pic>
      <p:sp>
        <p:nvSpPr>
          <p:cNvPr id="20" name="CaixaDeTexto 19">
            <a:extLst>
              <a:ext uri="{FF2B5EF4-FFF2-40B4-BE49-F238E27FC236}">
                <a16:creationId xmlns:a16="http://schemas.microsoft.com/office/drawing/2014/main" id="{E1B74A67-E62E-57C5-DC18-6A19BF6AD6F5}"/>
              </a:ext>
            </a:extLst>
          </p:cNvPr>
          <p:cNvSpPr txBox="1"/>
          <p:nvPr/>
        </p:nvSpPr>
        <p:spPr>
          <a:xfrm>
            <a:off x="10141527" y="2033431"/>
            <a:ext cx="677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Gestão financeira e tesouraria</a:t>
            </a: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controle da movimentação de recursos e definição da origem dos fundos.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A43A905C-1176-3B55-227F-CECA4139982B}"/>
              </a:ext>
            </a:extLst>
          </p:cNvPr>
          <p:cNvSpPr txBox="1"/>
          <p:nvPr/>
        </p:nvSpPr>
        <p:spPr>
          <a:xfrm>
            <a:off x="10141527" y="4284544"/>
            <a:ext cx="7163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Análise e aprovação de crédito</a:t>
            </a: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avaliação das solicitações, definição de critérios de elegibilidade e taxa de juros.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BA74201B-A7A6-0D2A-F3F2-234F8D8B9C37}"/>
              </a:ext>
            </a:extLst>
          </p:cNvPr>
          <p:cNvSpPr txBox="1"/>
          <p:nvPr/>
        </p:nvSpPr>
        <p:spPr>
          <a:xfrm>
            <a:off x="10141527" y="6608618"/>
            <a:ext cx="77577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Liberação e cobrança</a:t>
            </a: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repasse dos valores aos segurados e retenção das parcelas em folha.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35D88CDA-6BE3-D963-A895-EC63BD14491C}"/>
              </a:ext>
            </a:extLst>
          </p:cNvPr>
          <p:cNvSpPr txBox="1"/>
          <p:nvPr/>
        </p:nvSpPr>
        <p:spPr>
          <a:xfrm>
            <a:off x="568413" y="7579960"/>
            <a:ext cx="5984788" cy="1107996"/>
          </a:xfrm>
          <a:prstGeom prst="rect">
            <a:avLst/>
          </a:prstGeom>
          <a:solidFill>
            <a:srgbClr val="A3CAD9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Garet Bold"/>
              <a:cs typeface="Arial" panose="020B0604020202020204" pitchFamily="34" charset="0"/>
              <a:sym typeface="Garet Bold"/>
            </a:endParaRPr>
          </a:p>
          <a:p>
            <a:pPr algn="ctr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Garet Bold"/>
                <a:cs typeface="Arial" panose="020B0604020202020204" pitchFamily="34" charset="0"/>
                <a:sym typeface="Garet Bold"/>
              </a:rPr>
              <a:t>Regime </a:t>
            </a:r>
            <a:r>
              <a:rPr lang="en-US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Garet Bold"/>
                <a:cs typeface="Arial" panose="020B0604020202020204" pitchFamily="34" charset="0"/>
                <a:sym typeface="Garet Bold"/>
              </a:rPr>
              <a:t>Próprio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Garet Bold"/>
                <a:cs typeface="Arial" panose="020B0604020202020204" pitchFamily="34" charset="0"/>
                <a:sym typeface="Garet Bold"/>
              </a:rPr>
              <a:t> de </a:t>
            </a:r>
            <a:r>
              <a:rPr lang="en-US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Garet Bold"/>
                <a:cs typeface="Arial" panose="020B0604020202020204" pitchFamily="34" charset="0"/>
                <a:sym typeface="Garet Bold"/>
              </a:rPr>
              <a:t>Previdência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Garet Bold"/>
                <a:cs typeface="Arial" panose="020B0604020202020204" pitchFamily="34" charset="0"/>
                <a:sym typeface="Garet Bold"/>
              </a:rPr>
              <a:t> Social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483755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EDD56-9780-1223-FBE3-C304DD7B6E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1A3C119C-2F85-6A40-4B0D-0B9AFFCE4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EC9CDC8D-F33B-4A46-B262-6A79828A08AE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endParaRPr lang="pt-BR" sz="90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5600ABB7-8F10-AEC4-A451-0F61D100EECF}"/>
              </a:ext>
            </a:extLst>
          </p:cNvPr>
          <p:cNvSpPr/>
          <p:nvPr/>
        </p:nvSpPr>
        <p:spPr>
          <a:xfrm>
            <a:off x="1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D8E8B420-E669-5BD7-8C26-ECECDB2881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sp>
        <p:nvSpPr>
          <p:cNvPr id="17" name="Freeform 3">
            <a:extLst>
              <a:ext uri="{FF2B5EF4-FFF2-40B4-BE49-F238E27FC236}">
                <a16:creationId xmlns:a16="http://schemas.microsoft.com/office/drawing/2014/main" id="{B58F945D-083D-5AF9-5391-0CAD0A5F1EE1}"/>
              </a:ext>
            </a:extLst>
          </p:cNvPr>
          <p:cNvSpPr/>
          <p:nvPr/>
        </p:nvSpPr>
        <p:spPr>
          <a:xfrm>
            <a:off x="-3840673" y="314792"/>
            <a:ext cx="7456710" cy="1603027"/>
          </a:xfrm>
          <a:custGeom>
            <a:avLst/>
            <a:gdLst/>
            <a:ahLst/>
            <a:cxnLst/>
            <a:rect l="l" t="t" r="r" b="b"/>
            <a:pathLst>
              <a:path w="3162064" h="609600">
                <a:moveTo>
                  <a:pt x="203200" y="0"/>
                </a:moveTo>
                <a:lnTo>
                  <a:pt x="3162064" y="0"/>
                </a:lnTo>
                <a:lnTo>
                  <a:pt x="2958864" y="609600"/>
                </a:lnTo>
                <a:lnTo>
                  <a:pt x="0" y="609600"/>
                </a:lnTo>
                <a:lnTo>
                  <a:pt x="203200" y="0"/>
                </a:lnTo>
                <a:close/>
              </a:path>
            </a:pathLst>
          </a:custGeom>
          <a:solidFill>
            <a:srgbClr val="FFED00"/>
          </a:solidFill>
        </p:spPr>
        <p:txBody>
          <a:bodyPr/>
          <a:lstStyle/>
          <a:p>
            <a:endParaRPr lang="pt-BR" dirty="0"/>
          </a:p>
        </p:txBody>
      </p:sp>
      <p:grpSp>
        <p:nvGrpSpPr>
          <p:cNvPr id="22" name="Group 5">
            <a:extLst>
              <a:ext uri="{FF2B5EF4-FFF2-40B4-BE49-F238E27FC236}">
                <a16:creationId xmlns:a16="http://schemas.microsoft.com/office/drawing/2014/main" id="{3E925B6B-2653-C8A7-830F-C5EF48F86037}"/>
              </a:ext>
            </a:extLst>
          </p:cNvPr>
          <p:cNvGrpSpPr/>
          <p:nvPr/>
        </p:nvGrpSpPr>
        <p:grpSpPr>
          <a:xfrm>
            <a:off x="-1584584" y="230066"/>
            <a:ext cx="7708293" cy="1404770"/>
            <a:chOff x="0" y="-210226"/>
            <a:chExt cx="3781676" cy="819826"/>
          </a:xfrm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85F9ACD1-29BB-94D5-65A5-7B8049CB2C12}"/>
                </a:ext>
              </a:extLst>
            </p:cNvPr>
            <p:cNvSpPr/>
            <p:nvPr/>
          </p:nvSpPr>
          <p:spPr>
            <a:xfrm>
              <a:off x="0" y="-210226"/>
              <a:ext cx="3781676" cy="609600"/>
            </a:xfrm>
            <a:custGeom>
              <a:avLst/>
              <a:gdLst/>
              <a:ahLst/>
              <a:cxnLst/>
              <a:rect l="l" t="t" r="r" b="b"/>
              <a:pathLst>
                <a:path w="3781676" h="609600">
                  <a:moveTo>
                    <a:pt x="203200" y="0"/>
                  </a:moveTo>
                  <a:lnTo>
                    <a:pt x="3781676" y="0"/>
                  </a:lnTo>
                  <a:lnTo>
                    <a:pt x="3578476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2C237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TextBox 7">
              <a:extLst>
                <a:ext uri="{FF2B5EF4-FFF2-40B4-BE49-F238E27FC236}">
                  <a16:creationId xmlns:a16="http://schemas.microsoft.com/office/drawing/2014/main" id="{2D624A53-C48F-AA2C-AB6A-D599D9A0EBBA}"/>
                </a:ext>
              </a:extLst>
            </p:cNvPr>
            <p:cNvSpPr txBox="1"/>
            <p:nvPr/>
          </p:nvSpPr>
          <p:spPr>
            <a:xfrm>
              <a:off x="101600" y="28575"/>
              <a:ext cx="3578476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4"/>
                </a:lnSpc>
              </a:pPr>
              <a:endParaRPr/>
            </a:p>
          </p:txBody>
        </p:sp>
      </p:grp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26B34A29-0E98-01B4-061C-3EF135CADAA8}"/>
              </a:ext>
            </a:extLst>
          </p:cNvPr>
          <p:cNvSpPr txBox="1"/>
          <p:nvPr/>
        </p:nvSpPr>
        <p:spPr>
          <a:xfrm>
            <a:off x="277844" y="17030"/>
            <a:ext cx="62068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800"/>
              </a:lnSpc>
            </a:pPr>
            <a:r>
              <a:rPr lang="en-US" sz="4000" b="1" spc="216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GESTÃO PRÓPRIA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8D71D457-E338-CE7C-9CFC-8B0A428BAC40}"/>
              </a:ext>
            </a:extLst>
          </p:cNvPr>
          <p:cNvSpPr txBox="1"/>
          <p:nvPr/>
        </p:nvSpPr>
        <p:spPr>
          <a:xfrm>
            <a:off x="568412" y="3313049"/>
            <a:ext cx="627610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Operação de Crédito Consignado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F89E9F10-1307-6181-AABE-17F27A300D1C}"/>
              </a:ext>
            </a:extLst>
          </p:cNvPr>
          <p:cNvSpPr txBox="1"/>
          <p:nvPr/>
        </p:nvSpPr>
        <p:spPr>
          <a:xfrm>
            <a:off x="1192241" y="7352231"/>
            <a:ext cx="4378043" cy="1231106"/>
          </a:xfrm>
          <a:prstGeom prst="rect">
            <a:avLst/>
          </a:prstGeom>
          <a:solidFill>
            <a:srgbClr val="A3CAD9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ctr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Garet Bold"/>
                <a:cs typeface="Arial" panose="020B0604020202020204" pitchFamily="34" charset="0"/>
                <a:sym typeface="Garet Bold"/>
              </a:rPr>
              <a:t>Agenda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Garet Bold"/>
                <a:cs typeface="Arial" panose="020B0604020202020204" pitchFamily="34" charset="0"/>
                <a:sym typeface="Garet Bold"/>
              </a:rPr>
              <a:t>Assessoria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Garet Bold"/>
              <a:cs typeface="Arial" panose="020B0604020202020204" pitchFamily="34" charset="0"/>
              <a:sym typeface="Garet Bold"/>
            </a:endParaRPr>
          </a:p>
          <a:p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25CCB62-091F-270C-CA18-DE91C0635DAA}"/>
              </a:ext>
            </a:extLst>
          </p:cNvPr>
          <p:cNvSpPr txBox="1"/>
          <p:nvPr/>
        </p:nvSpPr>
        <p:spPr>
          <a:xfrm>
            <a:off x="9171474" y="2438400"/>
            <a:ext cx="872784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Gestão, atendimento e marketing de empréstimos</a:t>
            </a: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atendimento presencial e por </a:t>
            </a:r>
            <a:r>
              <a:rPr lang="pt-BR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</a:t>
            </a: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center, análise, acompanhamento e controle da carteira, com suporte de software gerencial próprio de empréstimos consignados, além de campanhas de divulgação e Marketing.</a:t>
            </a:r>
          </a:p>
          <a:p>
            <a:endParaRPr lang="pt-BR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Suporte Financeiro e Seguro </a:t>
            </a: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assessoria para segregação contábil e financeira da carteira, com cobertura de seguro prestamista em caso de morte.</a:t>
            </a:r>
          </a:p>
          <a:p>
            <a:endParaRPr lang="pt-BR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Assessoria jurídica</a:t>
            </a: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adequações legais; elaboração de regulamentos e atos administrativos; elaboração de minutas de contratos de empréstimos consignados; e atividades jurídicas administrativas e judiciais para cobrança de parcelas em atraso.</a:t>
            </a:r>
          </a:p>
          <a:p>
            <a:endParaRPr lang="pt-BR" dirty="0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A5333955-213E-FAD2-FC6B-F70F058F2E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9578" y="4769412"/>
            <a:ext cx="701264" cy="701264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F32880A2-5EFF-8B26-0B35-A6DF6612AE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7291" y="3000619"/>
            <a:ext cx="873551" cy="873551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E56161F2-8771-8DFE-9E17-A2777D557A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42976" y="6478680"/>
            <a:ext cx="873551" cy="873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598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223B62-06D9-DA6E-A9CA-303485067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C6E81751-D369-FFFF-E378-EF227AB3E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9D07575D-FBEE-D741-38EF-C9C7AC18F4E1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endParaRPr lang="pt-BR" sz="90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4585AC99-5EAB-F60C-FE44-6FC8E0FB6DCF}"/>
              </a:ext>
            </a:extLst>
          </p:cNvPr>
          <p:cNvSpPr/>
          <p:nvPr/>
        </p:nvSpPr>
        <p:spPr>
          <a:xfrm>
            <a:off x="0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0A1E3C"/>
              </a:solidFill>
            </a:endParaRPr>
          </a:p>
        </p:txBody>
      </p:sp>
      <p:sp>
        <p:nvSpPr>
          <p:cNvPr id="14" name="TextBox 3">
            <a:extLst>
              <a:ext uri="{FF2B5EF4-FFF2-40B4-BE49-F238E27FC236}">
                <a16:creationId xmlns:a16="http://schemas.microsoft.com/office/drawing/2014/main" id="{896F6E3E-3894-F3D3-BA08-B6ED771A5EA0}"/>
              </a:ext>
            </a:extLst>
          </p:cNvPr>
          <p:cNvSpPr txBox="1"/>
          <p:nvPr/>
        </p:nvSpPr>
        <p:spPr>
          <a:xfrm>
            <a:off x="2734209" y="1038628"/>
            <a:ext cx="1281958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400" b="1" dirty="0">
                <a:solidFill>
                  <a:srgbClr val="FFFFFF"/>
                </a:solidFill>
              </a:rPr>
              <a:t>LINHA DO TEMPO DO EMPRÉSTIMO CONSIGNADO</a:t>
            </a:r>
          </a:p>
        </p:txBody>
      </p:sp>
      <p:sp>
        <p:nvSpPr>
          <p:cNvPr id="17" name="Rounded Rectangle 17">
            <a:extLst>
              <a:ext uri="{FF2B5EF4-FFF2-40B4-BE49-F238E27FC236}">
                <a16:creationId xmlns:a16="http://schemas.microsoft.com/office/drawing/2014/main" id="{FA53AD79-E6EC-A089-3CED-58BBB180C8FC}"/>
              </a:ext>
            </a:extLst>
          </p:cNvPr>
          <p:cNvSpPr/>
          <p:nvPr/>
        </p:nvSpPr>
        <p:spPr>
          <a:xfrm>
            <a:off x="10493376" y="7988883"/>
            <a:ext cx="7405940" cy="1043136"/>
          </a:xfrm>
          <a:prstGeom prst="round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400" b="1" dirty="0">
                <a:solidFill>
                  <a:srgbClr val="0A1E3C"/>
                </a:solidFill>
              </a:rPr>
              <a:t>2025–2026 | MARCO DA CONSOLIDAÇÃO</a:t>
            </a:r>
            <a:r>
              <a:rPr lang="pt-BR" sz="2400" b="1" dirty="0">
                <a:solidFill>
                  <a:srgbClr val="0A1E3C"/>
                </a:solidFill>
              </a:rPr>
              <a:t> DO ATIVO</a:t>
            </a:r>
            <a:endParaRPr sz="2400" b="1" dirty="0">
              <a:solidFill>
                <a:srgbClr val="0A1E3C"/>
              </a:solidFill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6A5D298A-AB1D-E896-B7B2-C25541C079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pic>
        <p:nvPicPr>
          <p:cNvPr id="22" name="Imagem 21" descr="Tela de celular com texto preto sobre fundo branco&#10;&#10;O conteúdo gerado por IA pode estar incorreto.">
            <a:extLst>
              <a:ext uri="{FF2B5EF4-FFF2-40B4-BE49-F238E27FC236}">
                <a16:creationId xmlns:a16="http://schemas.microsoft.com/office/drawing/2014/main" id="{3E4118AA-9B8A-9FCC-D807-E534FF7B6B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6647" y="2423886"/>
            <a:ext cx="13972366" cy="554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9582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E5C184-C3E3-6B94-E1A7-1DAC926D9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CD6539CB-9F9E-DF17-D666-402D58A0CA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A7855C73-33D9-3A82-1E44-92562659172F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endParaRPr lang="pt-BR" sz="90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22DA9016-B91C-F02F-6A76-1000F00C4CC3}"/>
              </a:ext>
            </a:extLst>
          </p:cNvPr>
          <p:cNvSpPr/>
          <p:nvPr/>
        </p:nvSpPr>
        <p:spPr>
          <a:xfrm>
            <a:off x="1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91E8B6A5-21BD-F76A-271C-DD02CF1E6B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sp>
        <p:nvSpPr>
          <p:cNvPr id="17" name="Freeform 3">
            <a:extLst>
              <a:ext uri="{FF2B5EF4-FFF2-40B4-BE49-F238E27FC236}">
                <a16:creationId xmlns:a16="http://schemas.microsoft.com/office/drawing/2014/main" id="{2C2DF677-104A-118A-2B24-E21753945B4E}"/>
              </a:ext>
            </a:extLst>
          </p:cNvPr>
          <p:cNvSpPr/>
          <p:nvPr/>
        </p:nvSpPr>
        <p:spPr>
          <a:xfrm>
            <a:off x="-3840673" y="314792"/>
            <a:ext cx="7456710" cy="1603027"/>
          </a:xfrm>
          <a:custGeom>
            <a:avLst/>
            <a:gdLst/>
            <a:ahLst/>
            <a:cxnLst/>
            <a:rect l="l" t="t" r="r" b="b"/>
            <a:pathLst>
              <a:path w="3162064" h="609600">
                <a:moveTo>
                  <a:pt x="203200" y="0"/>
                </a:moveTo>
                <a:lnTo>
                  <a:pt x="3162064" y="0"/>
                </a:lnTo>
                <a:lnTo>
                  <a:pt x="2958864" y="609600"/>
                </a:lnTo>
                <a:lnTo>
                  <a:pt x="0" y="609600"/>
                </a:lnTo>
                <a:lnTo>
                  <a:pt x="203200" y="0"/>
                </a:lnTo>
                <a:close/>
              </a:path>
            </a:pathLst>
          </a:custGeom>
          <a:solidFill>
            <a:srgbClr val="FFED00"/>
          </a:solidFill>
        </p:spPr>
        <p:txBody>
          <a:bodyPr/>
          <a:lstStyle/>
          <a:p>
            <a:endParaRPr lang="pt-BR" dirty="0"/>
          </a:p>
        </p:txBody>
      </p:sp>
      <p:grpSp>
        <p:nvGrpSpPr>
          <p:cNvPr id="22" name="Group 5">
            <a:extLst>
              <a:ext uri="{FF2B5EF4-FFF2-40B4-BE49-F238E27FC236}">
                <a16:creationId xmlns:a16="http://schemas.microsoft.com/office/drawing/2014/main" id="{599C69F7-D1B6-11A8-856C-4C9BC6D74770}"/>
              </a:ext>
            </a:extLst>
          </p:cNvPr>
          <p:cNvGrpSpPr/>
          <p:nvPr/>
        </p:nvGrpSpPr>
        <p:grpSpPr>
          <a:xfrm>
            <a:off x="-1584584" y="230066"/>
            <a:ext cx="7708293" cy="1404770"/>
            <a:chOff x="0" y="-210226"/>
            <a:chExt cx="3781676" cy="819826"/>
          </a:xfrm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6AD6966E-FDBC-9AEA-486B-FB197B0BC2B4}"/>
                </a:ext>
              </a:extLst>
            </p:cNvPr>
            <p:cNvSpPr/>
            <p:nvPr/>
          </p:nvSpPr>
          <p:spPr>
            <a:xfrm>
              <a:off x="0" y="-210226"/>
              <a:ext cx="3781676" cy="609600"/>
            </a:xfrm>
            <a:custGeom>
              <a:avLst/>
              <a:gdLst/>
              <a:ahLst/>
              <a:cxnLst/>
              <a:rect l="l" t="t" r="r" b="b"/>
              <a:pathLst>
                <a:path w="3781676" h="609600">
                  <a:moveTo>
                    <a:pt x="203200" y="0"/>
                  </a:moveTo>
                  <a:lnTo>
                    <a:pt x="3781676" y="0"/>
                  </a:lnTo>
                  <a:lnTo>
                    <a:pt x="3578476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2C237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TextBox 7">
              <a:extLst>
                <a:ext uri="{FF2B5EF4-FFF2-40B4-BE49-F238E27FC236}">
                  <a16:creationId xmlns:a16="http://schemas.microsoft.com/office/drawing/2014/main" id="{F12FEDC3-2075-8B6D-8B1A-E3CB71D414B4}"/>
                </a:ext>
              </a:extLst>
            </p:cNvPr>
            <p:cNvSpPr txBox="1"/>
            <p:nvPr/>
          </p:nvSpPr>
          <p:spPr>
            <a:xfrm>
              <a:off x="101600" y="28575"/>
              <a:ext cx="3578476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4"/>
                </a:lnSpc>
              </a:pPr>
              <a:endParaRPr/>
            </a:p>
          </p:txBody>
        </p:sp>
      </p:grp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6B1E6BA4-0292-07AE-BADC-78331A696DF6}"/>
              </a:ext>
            </a:extLst>
          </p:cNvPr>
          <p:cNvSpPr txBox="1"/>
          <p:nvPr/>
        </p:nvSpPr>
        <p:spPr>
          <a:xfrm>
            <a:off x="277844" y="17030"/>
            <a:ext cx="62068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800"/>
              </a:lnSpc>
            </a:pPr>
            <a:r>
              <a:rPr lang="en-US" sz="4000" b="1" spc="216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GESTÃO PRÓPRIA</a:t>
            </a: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1E3831FE-E601-4123-1637-8E95CA13D68E}"/>
              </a:ext>
            </a:extLst>
          </p:cNvPr>
          <p:cNvGrpSpPr/>
          <p:nvPr/>
        </p:nvGrpSpPr>
        <p:grpSpPr>
          <a:xfrm>
            <a:off x="1691010" y="2327004"/>
            <a:ext cx="3490663" cy="5060855"/>
            <a:chOff x="0" y="0"/>
            <a:chExt cx="5885415" cy="8465858"/>
          </a:xfrm>
        </p:grpSpPr>
        <p:grpSp>
          <p:nvGrpSpPr>
            <p:cNvPr id="6" name="Group 4">
              <a:extLst>
                <a:ext uri="{FF2B5EF4-FFF2-40B4-BE49-F238E27FC236}">
                  <a16:creationId xmlns:a16="http://schemas.microsoft.com/office/drawing/2014/main" id="{9315881F-8CFC-DD61-1396-5B37D9B59912}"/>
                </a:ext>
              </a:extLst>
            </p:cNvPr>
            <p:cNvGrpSpPr/>
            <p:nvPr/>
          </p:nvGrpSpPr>
          <p:grpSpPr>
            <a:xfrm>
              <a:off x="0" y="85326"/>
              <a:ext cx="5885415" cy="8380532"/>
              <a:chOff x="0" y="0"/>
              <a:chExt cx="812800" cy="1157386"/>
            </a:xfrm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05D1587C-A014-624C-B424-4F7A2C7AA868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1157386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157386">
                    <a:moveTo>
                      <a:pt x="40340" y="0"/>
                    </a:moveTo>
                    <a:lnTo>
                      <a:pt x="772460" y="0"/>
                    </a:lnTo>
                    <a:cubicBezTo>
                      <a:pt x="794739" y="0"/>
                      <a:pt x="812800" y="18061"/>
                      <a:pt x="812800" y="40340"/>
                    </a:cubicBezTo>
                    <a:lnTo>
                      <a:pt x="812800" y="1117046"/>
                    </a:lnTo>
                    <a:cubicBezTo>
                      <a:pt x="812800" y="1139325"/>
                      <a:pt x="794739" y="1157386"/>
                      <a:pt x="772460" y="1157386"/>
                    </a:cubicBezTo>
                    <a:lnTo>
                      <a:pt x="40340" y="1157386"/>
                    </a:lnTo>
                    <a:cubicBezTo>
                      <a:pt x="18061" y="1157386"/>
                      <a:pt x="0" y="1139325"/>
                      <a:pt x="0" y="1117046"/>
                    </a:cubicBezTo>
                    <a:lnTo>
                      <a:pt x="0" y="40340"/>
                    </a:lnTo>
                    <a:cubicBezTo>
                      <a:pt x="0" y="18061"/>
                      <a:pt x="18061" y="0"/>
                      <a:pt x="40340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 l="-57265" r="-57265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</p:grp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AF395881-EF3F-5D5F-88D2-3795E404BA80}"/>
                </a:ext>
              </a:extLst>
            </p:cNvPr>
            <p:cNvSpPr/>
            <p:nvPr/>
          </p:nvSpPr>
          <p:spPr>
            <a:xfrm>
              <a:off x="674606" y="0"/>
              <a:ext cx="4312138" cy="8465858"/>
            </a:xfrm>
            <a:custGeom>
              <a:avLst/>
              <a:gdLst/>
              <a:ahLst/>
              <a:cxnLst/>
              <a:rect l="l" t="t" r="r" b="b"/>
              <a:pathLst>
                <a:path w="4312138" h="8465858">
                  <a:moveTo>
                    <a:pt x="0" y="0"/>
                  </a:moveTo>
                  <a:lnTo>
                    <a:pt x="4312138" y="0"/>
                  </a:lnTo>
                  <a:lnTo>
                    <a:pt x="4312138" y="8465858"/>
                  </a:lnTo>
                  <a:lnTo>
                    <a:pt x="0" y="8465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47043" r="-54156" b="-36548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5" name="Group 8">
            <a:extLst>
              <a:ext uri="{FF2B5EF4-FFF2-40B4-BE49-F238E27FC236}">
                <a16:creationId xmlns:a16="http://schemas.microsoft.com/office/drawing/2014/main" id="{DFF73D95-1B6D-2E57-D628-8D95B75E22F3}"/>
              </a:ext>
            </a:extLst>
          </p:cNvPr>
          <p:cNvGrpSpPr/>
          <p:nvPr/>
        </p:nvGrpSpPr>
        <p:grpSpPr>
          <a:xfrm>
            <a:off x="6928377" y="2327004"/>
            <a:ext cx="3701193" cy="5060855"/>
            <a:chOff x="0" y="0"/>
            <a:chExt cx="812800" cy="1157386"/>
          </a:xfrm>
        </p:grpSpPr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D7957B89-2D2E-C0FE-141B-D735996C2F61}"/>
                </a:ext>
              </a:extLst>
            </p:cNvPr>
            <p:cNvSpPr/>
            <p:nvPr/>
          </p:nvSpPr>
          <p:spPr>
            <a:xfrm>
              <a:off x="0" y="0"/>
              <a:ext cx="812800" cy="1157386"/>
            </a:xfrm>
            <a:custGeom>
              <a:avLst/>
              <a:gdLst/>
              <a:ahLst/>
              <a:cxnLst/>
              <a:rect l="l" t="t" r="r" b="b"/>
              <a:pathLst>
                <a:path w="812800" h="1157386">
                  <a:moveTo>
                    <a:pt x="40340" y="0"/>
                  </a:moveTo>
                  <a:lnTo>
                    <a:pt x="772460" y="0"/>
                  </a:lnTo>
                  <a:cubicBezTo>
                    <a:pt x="794739" y="0"/>
                    <a:pt x="812800" y="18061"/>
                    <a:pt x="812800" y="40340"/>
                  </a:cubicBezTo>
                  <a:lnTo>
                    <a:pt x="812800" y="1117046"/>
                  </a:lnTo>
                  <a:cubicBezTo>
                    <a:pt x="812800" y="1139325"/>
                    <a:pt x="794739" y="1157386"/>
                    <a:pt x="772460" y="1157386"/>
                  </a:cubicBezTo>
                  <a:lnTo>
                    <a:pt x="40340" y="1157386"/>
                  </a:lnTo>
                  <a:cubicBezTo>
                    <a:pt x="18061" y="1157386"/>
                    <a:pt x="0" y="1139325"/>
                    <a:pt x="0" y="1117046"/>
                  </a:cubicBezTo>
                  <a:lnTo>
                    <a:pt x="0" y="40340"/>
                  </a:lnTo>
                  <a:cubicBezTo>
                    <a:pt x="0" y="18061"/>
                    <a:pt x="18061" y="0"/>
                    <a:pt x="40340" y="0"/>
                  </a:cubicBezTo>
                  <a:close/>
                </a:path>
              </a:pathLst>
            </a:custGeom>
            <a:blipFill>
              <a:blip r:embed="rId6"/>
              <a:stretch>
                <a:fillRect l="-68211" r="-45514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9" name="Group 11">
            <a:extLst>
              <a:ext uri="{FF2B5EF4-FFF2-40B4-BE49-F238E27FC236}">
                <a16:creationId xmlns:a16="http://schemas.microsoft.com/office/drawing/2014/main" id="{4ABE59CD-9A56-7EF6-BE09-70640DF290E3}"/>
              </a:ext>
            </a:extLst>
          </p:cNvPr>
          <p:cNvGrpSpPr/>
          <p:nvPr/>
        </p:nvGrpSpPr>
        <p:grpSpPr>
          <a:xfrm>
            <a:off x="12362647" y="2327004"/>
            <a:ext cx="3701193" cy="5009847"/>
            <a:chOff x="0" y="0"/>
            <a:chExt cx="812800" cy="1157386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98757172-FBF4-20E8-E46B-26959ABCE8BB}"/>
                </a:ext>
              </a:extLst>
            </p:cNvPr>
            <p:cNvSpPr/>
            <p:nvPr/>
          </p:nvSpPr>
          <p:spPr>
            <a:xfrm>
              <a:off x="0" y="0"/>
              <a:ext cx="812800" cy="1157386"/>
            </a:xfrm>
            <a:custGeom>
              <a:avLst/>
              <a:gdLst/>
              <a:ahLst/>
              <a:cxnLst/>
              <a:rect l="l" t="t" r="r" b="b"/>
              <a:pathLst>
                <a:path w="812800" h="1157386">
                  <a:moveTo>
                    <a:pt x="40340" y="0"/>
                  </a:moveTo>
                  <a:lnTo>
                    <a:pt x="772460" y="0"/>
                  </a:lnTo>
                  <a:cubicBezTo>
                    <a:pt x="794739" y="0"/>
                    <a:pt x="812800" y="18061"/>
                    <a:pt x="812800" y="40340"/>
                  </a:cubicBezTo>
                  <a:lnTo>
                    <a:pt x="812800" y="1117046"/>
                  </a:lnTo>
                  <a:cubicBezTo>
                    <a:pt x="812800" y="1139325"/>
                    <a:pt x="794739" y="1157386"/>
                    <a:pt x="772460" y="1157386"/>
                  </a:cubicBezTo>
                  <a:lnTo>
                    <a:pt x="40340" y="1157386"/>
                  </a:lnTo>
                  <a:cubicBezTo>
                    <a:pt x="18061" y="1157386"/>
                    <a:pt x="0" y="1139325"/>
                    <a:pt x="0" y="1117046"/>
                  </a:cubicBezTo>
                  <a:lnTo>
                    <a:pt x="0" y="40340"/>
                  </a:lnTo>
                  <a:cubicBezTo>
                    <a:pt x="0" y="18061"/>
                    <a:pt x="18061" y="0"/>
                    <a:pt x="40340" y="0"/>
                  </a:cubicBezTo>
                  <a:close/>
                </a:path>
              </a:pathLst>
            </a:custGeom>
            <a:blipFill>
              <a:blip r:embed="rId7"/>
              <a:stretch>
                <a:fillRect l="-59973" r="-53618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21" name="TextBox 7">
            <a:extLst>
              <a:ext uri="{FF2B5EF4-FFF2-40B4-BE49-F238E27FC236}">
                <a16:creationId xmlns:a16="http://schemas.microsoft.com/office/drawing/2014/main" id="{F8B3B3E4-FACB-61C7-0160-B1AF693A8D13}"/>
              </a:ext>
            </a:extLst>
          </p:cNvPr>
          <p:cNvSpPr txBox="1"/>
          <p:nvPr/>
        </p:nvSpPr>
        <p:spPr>
          <a:xfrm>
            <a:off x="1691010" y="7565616"/>
            <a:ext cx="4432699" cy="6867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05"/>
              </a:lnSpc>
            </a:pPr>
            <a:r>
              <a:rPr lang="en-US" sz="2000" spc="362" dirty="0">
                <a:solidFill>
                  <a:schemeClr val="bg1"/>
                </a:solidFill>
                <a:latin typeface="Arial" panose="020B0604020202020204" pitchFamily="34" charset="0"/>
                <a:ea typeface="Cy Grotesk Grand"/>
                <a:cs typeface="Arial" panose="020B0604020202020204" pitchFamily="34" charset="0"/>
                <a:sym typeface="Cy Grotesk Grand"/>
              </a:rPr>
              <a:t>TOTEM DE</a:t>
            </a:r>
          </a:p>
          <a:p>
            <a:pPr algn="l">
              <a:lnSpc>
                <a:spcPts val="2805"/>
              </a:lnSpc>
            </a:pPr>
            <a:r>
              <a:rPr lang="en-US" sz="2000" spc="362" dirty="0">
                <a:solidFill>
                  <a:schemeClr val="bg1"/>
                </a:solidFill>
                <a:latin typeface="Arial" panose="020B0604020202020204" pitchFamily="34" charset="0"/>
                <a:ea typeface="Cy Grotesk Grand"/>
                <a:cs typeface="Arial" panose="020B0604020202020204" pitchFamily="34" charset="0"/>
                <a:sym typeface="Cy Grotesk Grand"/>
              </a:rPr>
              <a:t>AUTOATENDIMENTO</a:t>
            </a:r>
          </a:p>
        </p:txBody>
      </p:sp>
      <p:sp>
        <p:nvSpPr>
          <p:cNvPr id="26" name="TextBox 10">
            <a:extLst>
              <a:ext uri="{FF2B5EF4-FFF2-40B4-BE49-F238E27FC236}">
                <a16:creationId xmlns:a16="http://schemas.microsoft.com/office/drawing/2014/main" id="{3A4BA804-5EA1-4B73-5692-DBED5FC4B546}"/>
              </a:ext>
            </a:extLst>
          </p:cNvPr>
          <p:cNvSpPr txBox="1"/>
          <p:nvPr/>
        </p:nvSpPr>
        <p:spPr>
          <a:xfrm>
            <a:off x="6928377" y="7565616"/>
            <a:ext cx="3701193" cy="6867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2000" spc="362" dirty="0">
                <a:solidFill>
                  <a:schemeClr val="bg1"/>
                </a:solidFill>
                <a:latin typeface="Arial" panose="020B0604020202020204" pitchFamily="34" charset="0"/>
                <a:ea typeface="Cy Grotesk Grand"/>
                <a:cs typeface="Arial" panose="020B0604020202020204" pitchFamily="34" charset="0"/>
                <a:sym typeface="Cy Grotesk Grand"/>
              </a:rPr>
              <a:t>ATENDIMENTO PRESENCIAL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18BD6127-34F0-2DF0-7D9F-041CF051568E}"/>
              </a:ext>
            </a:extLst>
          </p:cNvPr>
          <p:cNvSpPr txBox="1"/>
          <p:nvPr/>
        </p:nvSpPr>
        <p:spPr>
          <a:xfrm>
            <a:off x="12508683" y="7497846"/>
            <a:ext cx="5548674" cy="327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99"/>
              </a:lnSpc>
            </a:pPr>
            <a:r>
              <a:rPr lang="en-US" sz="1999" spc="361" dirty="0">
                <a:solidFill>
                  <a:schemeClr val="bg1"/>
                </a:solidFill>
                <a:latin typeface="Arial" panose="020B0604020202020204" pitchFamily="34" charset="0"/>
                <a:ea typeface="Cy Grotesk Grand"/>
                <a:cs typeface="Arial" panose="020B0604020202020204" pitchFamily="34" charset="0"/>
                <a:sym typeface="Cy Grotesk Grand"/>
              </a:rPr>
              <a:t>ATENDIMENTO ON-LINE</a:t>
            </a:r>
          </a:p>
        </p:txBody>
      </p:sp>
      <p:sp>
        <p:nvSpPr>
          <p:cNvPr id="28" name="TextBox 14">
            <a:extLst>
              <a:ext uri="{FF2B5EF4-FFF2-40B4-BE49-F238E27FC236}">
                <a16:creationId xmlns:a16="http://schemas.microsoft.com/office/drawing/2014/main" id="{C9087D0F-28FD-DF6A-749D-8D2C25DF140A}"/>
              </a:ext>
            </a:extLst>
          </p:cNvPr>
          <p:cNvSpPr txBox="1"/>
          <p:nvPr/>
        </p:nvSpPr>
        <p:spPr>
          <a:xfrm>
            <a:off x="12508683" y="7953884"/>
            <a:ext cx="4304313" cy="3276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799"/>
              </a:lnSpc>
            </a:pPr>
            <a:r>
              <a:rPr lang="en-US" sz="1999" dirty="0">
                <a:solidFill>
                  <a:schemeClr val="bg1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via Call Center (</a:t>
            </a:r>
            <a:r>
              <a:rPr lang="en-US" sz="1999" dirty="0" err="1">
                <a:solidFill>
                  <a:schemeClr val="bg1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Whatsapp</a:t>
            </a:r>
            <a:r>
              <a:rPr lang="en-US" sz="1999" dirty="0">
                <a:solidFill>
                  <a:schemeClr val="bg1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e 0800)</a:t>
            </a:r>
          </a:p>
        </p:txBody>
      </p:sp>
    </p:spTree>
    <p:extLst>
      <p:ext uri="{BB962C8B-B14F-4D97-AF65-F5344CB8AC3E}">
        <p14:creationId xmlns:p14="http://schemas.microsoft.com/office/powerpoint/2010/main" val="3981749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B6AD8-0C84-B119-A3BA-A39C00772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2F4F3AFB-3910-FDBB-E3CC-59594D20F6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04F43CCA-2295-7685-F467-7967BCB30380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endParaRPr lang="pt-BR" sz="90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4B29EDF5-31DE-E9C7-FC5D-615CC66A040B}"/>
              </a:ext>
            </a:extLst>
          </p:cNvPr>
          <p:cNvSpPr/>
          <p:nvPr/>
        </p:nvSpPr>
        <p:spPr>
          <a:xfrm>
            <a:off x="1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6A383C0F-8907-2E74-98C0-5BA68195BB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sp>
        <p:nvSpPr>
          <p:cNvPr id="17" name="Freeform 3">
            <a:extLst>
              <a:ext uri="{FF2B5EF4-FFF2-40B4-BE49-F238E27FC236}">
                <a16:creationId xmlns:a16="http://schemas.microsoft.com/office/drawing/2014/main" id="{1621BE3F-EE8B-F32D-FE72-CC57F28F544F}"/>
              </a:ext>
            </a:extLst>
          </p:cNvPr>
          <p:cNvSpPr/>
          <p:nvPr/>
        </p:nvSpPr>
        <p:spPr>
          <a:xfrm>
            <a:off x="-3840673" y="314792"/>
            <a:ext cx="7456710" cy="1603027"/>
          </a:xfrm>
          <a:custGeom>
            <a:avLst/>
            <a:gdLst/>
            <a:ahLst/>
            <a:cxnLst/>
            <a:rect l="l" t="t" r="r" b="b"/>
            <a:pathLst>
              <a:path w="3162064" h="609600">
                <a:moveTo>
                  <a:pt x="203200" y="0"/>
                </a:moveTo>
                <a:lnTo>
                  <a:pt x="3162064" y="0"/>
                </a:lnTo>
                <a:lnTo>
                  <a:pt x="2958864" y="609600"/>
                </a:lnTo>
                <a:lnTo>
                  <a:pt x="0" y="609600"/>
                </a:lnTo>
                <a:lnTo>
                  <a:pt x="203200" y="0"/>
                </a:lnTo>
                <a:close/>
              </a:path>
            </a:pathLst>
          </a:custGeom>
          <a:solidFill>
            <a:srgbClr val="FFED00"/>
          </a:solidFill>
        </p:spPr>
        <p:txBody>
          <a:bodyPr/>
          <a:lstStyle/>
          <a:p>
            <a:endParaRPr lang="pt-BR" dirty="0"/>
          </a:p>
        </p:txBody>
      </p:sp>
      <p:grpSp>
        <p:nvGrpSpPr>
          <p:cNvPr id="22" name="Group 5">
            <a:extLst>
              <a:ext uri="{FF2B5EF4-FFF2-40B4-BE49-F238E27FC236}">
                <a16:creationId xmlns:a16="http://schemas.microsoft.com/office/drawing/2014/main" id="{8D6A2986-01A9-BDF9-4E49-AA606692B763}"/>
              </a:ext>
            </a:extLst>
          </p:cNvPr>
          <p:cNvGrpSpPr/>
          <p:nvPr/>
        </p:nvGrpSpPr>
        <p:grpSpPr>
          <a:xfrm>
            <a:off x="-1584584" y="230066"/>
            <a:ext cx="7708293" cy="1404770"/>
            <a:chOff x="0" y="-210226"/>
            <a:chExt cx="3781676" cy="819826"/>
          </a:xfrm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860BA4EB-F4A0-4185-A007-5782A0DD10DA}"/>
                </a:ext>
              </a:extLst>
            </p:cNvPr>
            <p:cNvSpPr/>
            <p:nvPr/>
          </p:nvSpPr>
          <p:spPr>
            <a:xfrm>
              <a:off x="0" y="-210226"/>
              <a:ext cx="3781676" cy="609600"/>
            </a:xfrm>
            <a:custGeom>
              <a:avLst/>
              <a:gdLst/>
              <a:ahLst/>
              <a:cxnLst/>
              <a:rect l="l" t="t" r="r" b="b"/>
              <a:pathLst>
                <a:path w="3781676" h="609600">
                  <a:moveTo>
                    <a:pt x="203200" y="0"/>
                  </a:moveTo>
                  <a:lnTo>
                    <a:pt x="3781676" y="0"/>
                  </a:lnTo>
                  <a:lnTo>
                    <a:pt x="3578476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2C237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TextBox 7">
              <a:extLst>
                <a:ext uri="{FF2B5EF4-FFF2-40B4-BE49-F238E27FC236}">
                  <a16:creationId xmlns:a16="http://schemas.microsoft.com/office/drawing/2014/main" id="{EED885B5-224B-4004-451E-97FEA64194A2}"/>
                </a:ext>
              </a:extLst>
            </p:cNvPr>
            <p:cNvSpPr txBox="1"/>
            <p:nvPr/>
          </p:nvSpPr>
          <p:spPr>
            <a:xfrm>
              <a:off x="101600" y="28575"/>
              <a:ext cx="3578476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4"/>
                </a:lnSpc>
              </a:pPr>
              <a:endParaRPr/>
            </a:p>
          </p:txBody>
        </p:sp>
      </p:grp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81CC2867-4603-0F2C-715D-EBC07605BB20}"/>
              </a:ext>
            </a:extLst>
          </p:cNvPr>
          <p:cNvSpPr txBox="1"/>
          <p:nvPr/>
        </p:nvSpPr>
        <p:spPr>
          <a:xfrm>
            <a:off x="277844" y="17030"/>
            <a:ext cx="62068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800"/>
              </a:lnSpc>
            </a:pPr>
            <a:r>
              <a:rPr lang="en-US" sz="4000" b="1" spc="216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GESTÃO PRÓPRIA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2C6E6605-73A7-FFCE-8169-9453F5C85496}"/>
              </a:ext>
            </a:extLst>
          </p:cNvPr>
          <p:cNvSpPr txBox="1"/>
          <p:nvPr/>
        </p:nvSpPr>
        <p:spPr>
          <a:xfrm>
            <a:off x="624136" y="4571952"/>
            <a:ext cx="6497100" cy="1406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143"/>
              </a:lnSpc>
            </a:pPr>
            <a:r>
              <a:rPr lang="en-US" sz="6000" b="1" dirty="0" err="1">
                <a:solidFill>
                  <a:schemeClr val="bg1"/>
                </a:solidFill>
                <a:latin typeface="Garet Bold"/>
                <a:ea typeface="Garet Bold"/>
                <a:cs typeface="Garet Bold"/>
                <a:sym typeface="Garet Bold"/>
              </a:rPr>
              <a:t>Consignatária</a:t>
            </a:r>
            <a:r>
              <a:rPr lang="en-US" sz="6000" b="1" dirty="0">
                <a:solidFill>
                  <a:schemeClr val="bg1"/>
                </a:solidFill>
                <a:latin typeface="Garet Bold"/>
                <a:ea typeface="Garet Bold"/>
                <a:cs typeface="Garet Bold"/>
                <a:sym typeface="Garet Bold"/>
              </a:rPr>
              <a:t> </a:t>
            </a:r>
          </a:p>
          <a:p>
            <a:pPr algn="ctr">
              <a:lnSpc>
                <a:spcPts val="5143"/>
              </a:lnSpc>
            </a:pPr>
            <a:r>
              <a:rPr lang="en-US" sz="3600" dirty="0">
                <a:solidFill>
                  <a:schemeClr val="bg1"/>
                </a:solidFill>
                <a:latin typeface="Garet"/>
                <a:ea typeface="Garet"/>
                <a:cs typeface="Garet"/>
                <a:sym typeface="Garet"/>
              </a:rPr>
              <a:t>(se </a:t>
            </a:r>
            <a:r>
              <a:rPr lang="en-US" sz="3600" dirty="0" err="1">
                <a:solidFill>
                  <a:schemeClr val="bg1"/>
                </a:solidFill>
                <a:latin typeface="Garet"/>
                <a:ea typeface="Garet"/>
                <a:cs typeface="Garet"/>
                <a:sym typeface="Garet"/>
              </a:rPr>
              <a:t>houver</a:t>
            </a:r>
            <a:r>
              <a:rPr lang="en-US" sz="3600" dirty="0">
                <a:solidFill>
                  <a:schemeClr val="bg1"/>
                </a:solidFill>
                <a:latin typeface="Garet"/>
                <a:ea typeface="Garet"/>
                <a:cs typeface="Garet"/>
                <a:sym typeface="Garet"/>
              </a:rPr>
              <a:t>)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E99B4332-D4BF-89BB-5262-DB868C6332FF}"/>
              </a:ext>
            </a:extLst>
          </p:cNvPr>
          <p:cNvSpPr txBox="1"/>
          <p:nvPr/>
        </p:nvSpPr>
        <p:spPr>
          <a:xfrm>
            <a:off x="8880764" y="2665719"/>
            <a:ext cx="840970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RPPS atuará como usuário e consumidor das informações.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Será responsável pelo controle do desconto mensal das parcelas de empréstimos na folha de pagamento dos servidores efetivos.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Promoverá a troca de informações sobre os empréstimos com o ente federativo, outros RPPS e instituições financeiras.</a:t>
            </a:r>
          </a:p>
          <a:p>
            <a:endParaRPr lang="pt-BR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4818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04D152-D632-BD14-09EF-98B64690FF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44CD8438-AE59-6744-3F87-6B0AED2281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70D129B8-E5A7-022A-112A-4069021EF49C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endParaRPr lang="pt-BR" sz="90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1BE44A57-530B-8249-2D1A-B2151D216B57}"/>
              </a:ext>
            </a:extLst>
          </p:cNvPr>
          <p:cNvSpPr/>
          <p:nvPr/>
        </p:nvSpPr>
        <p:spPr>
          <a:xfrm>
            <a:off x="1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17" name="Freeform 3">
            <a:extLst>
              <a:ext uri="{FF2B5EF4-FFF2-40B4-BE49-F238E27FC236}">
                <a16:creationId xmlns:a16="http://schemas.microsoft.com/office/drawing/2014/main" id="{95AF3AAE-E982-8E79-67C3-3FD4E1A94E54}"/>
              </a:ext>
            </a:extLst>
          </p:cNvPr>
          <p:cNvSpPr/>
          <p:nvPr/>
        </p:nvSpPr>
        <p:spPr>
          <a:xfrm>
            <a:off x="-3840673" y="314792"/>
            <a:ext cx="7456710" cy="1603027"/>
          </a:xfrm>
          <a:custGeom>
            <a:avLst/>
            <a:gdLst/>
            <a:ahLst/>
            <a:cxnLst/>
            <a:rect l="l" t="t" r="r" b="b"/>
            <a:pathLst>
              <a:path w="3162064" h="609600">
                <a:moveTo>
                  <a:pt x="203200" y="0"/>
                </a:moveTo>
                <a:lnTo>
                  <a:pt x="3162064" y="0"/>
                </a:lnTo>
                <a:lnTo>
                  <a:pt x="2958864" y="609600"/>
                </a:lnTo>
                <a:lnTo>
                  <a:pt x="0" y="609600"/>
                </a:lnTo>
                <a:lnTo>
                  <a:pt x="203200" y="0"/>
                </a:lnTo>
                <a:close/>
              </a:path>
            </a:pathLst>
          </a:custGeom>
          <a:solidFill>
            <a:srgbClr val="FFED00"/>
          </a:solidFill>
        </p:spPr>
        <p:txBody>
          <a:bodyPr/>
          <a:lstStyle/>
          <a:p>
            <a:endParaRPr lang="pt-BR" dirty="0"/>
          </a:p>
        </p:txBody>
      </p:sp>
      <p:grpSp>
        <p:nvGrpSpPr>
          <p:cNvPr id="22" name="Group 5">
            <a:extLst>
              <a:ext uri="{FF2B5EF4-FFF2-40B4-BE49-F238E27FC236}">
                <a16:creationId xmlns:a16="http://schemas.microsoft.com/office/drawing/2014/main" id="{37975F99-A0A1-B869-174D-905F3CC39BED}"/>
              </a:ext>
            </a:extLst>
          </p:cNvPr>
          <p:cNvGrpSpPr/>
          <p:nvPr/>
        </p:nvGrpSpPr>
        <p:grpSpPr>
          <a:xfrm>
            <a:off x="-1584584" y="230066"/>
            <a:ext cx="7708293" cy="1404770"/>
            <a:chOff x="0" y="-210226"/>
            <a:chExt cx="3781676" cy="819826"/>
          </a:xfrm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DB085907-9365-27A7-6566-2575F0984EAE}"/>
                </a:ext>
              </a:extLst>
            </p:cNvPr>
            <p:cNvSpPr/>
            <p:nvPr/>
          </p:nvSpPr>
          <p:spPr>
            <a:xfrm>
              <a:off x="0" y="-210226"/>
              <a:ext cx="3781676" cy="609600"/>
            </a:xfrm>
            <a:custGeom>
              <a:avLst/>
              <a:gdLst/>
              <a:ahLst/>
              <a:cxnLst/>
              <a:rect l="l" t="t" r="r" b="b"/>
              <a:pathLst>
                <a:path w="3781676" h="609600">
                  <a:moveTo>
                    <a:pt x="203200" y="0"/>
                  </a:moveTo>
                  <a:lnTo>
                    <a:pt x="3781676" y="0"/>
                  </a:lnTo>
                  <a:lnTo>
                    <a:pt x="3578476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2C237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TextBox 7">
              <a:extLst>
                <a:ext uri="{FF2B5EF4-FFF2-40B4-BE49-F238E27FC236}">
                  <a16:creationId xmlns:a16="http://schemas.microsoft.com/office/drawing/2014/main" id="{F0D3DDA2-177A-F9B5-0F28-BEE2364D95EC}"/>
                </a:ext>
              </a:extLst>
            </p:cNvPr>
            <p:cNvSpPr txBox="1"/>
            <p:nvPr/>
          </p:nvSpPr>
          <p:spPr>
            <a:xfrm>
              <a:off x="101600" y="28575"/>
              <a:ext cx="3578476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4"/>
                </a:lnSpc>
              </a:pPr>
              <a:endParaRPr/>
            </a:p>
          </p:txBody>
        </p:sp>
      </p:grp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C4ACDCA5-F4A3-3DAF-EEC3-25FD76A85F71}"/>
              </a:ext>
            </a:extLst>
          </p:cNvPr>
          <p:cNvSpPr txBox="1"/>
          <p:nvPr/>
        </p:nvSpPr>
        <p:spPr>
          <a:xfrm>
            <a:off x="277844" y="17030"/>
            <a:ext cx="62068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800"/>
              </a:lnSpc>
            </a:pPr>
            <a:r>
              <a:rPr lang="en-US" sz="4000" b="1" spc="216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GESTÃO PRÓPRIA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6D4FD86-F033-DBBD-2953-314CE5604108}"/>
              </a:ext>
            </a:extLst>
          </p:cNvPr>
          <p:cNvSpPr txBox="1"/>
          <p:nvPr/>
        </p:nvSpPr>
        <p:spPr>
          <a:xfrm>
            <a:off x="6273105" y="867525"/>
            <a:ext cx="8174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</a:rPr>
              <a:t>FLUXOGRAMA DO EMPRÉSTIMO CONSIGNADO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1AB1D27A-C9E9-4D54-9707-FE5CC4ECDA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275" y="2041913"/>
            <a:ext cx="17979449" cy="821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7121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B422C-2B8D-FB01-509E-08A4A7465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A8BC28F7-3A9A-A8D5-5E38-CB933771F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43002DA7-E9B6-6182-7E77-E0D0B4299AAE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371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9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+mj-ea"/>
              <a:cs typeface="+mj-cs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1C31419A-7E8F-934A-FC5E-4B53161CE5B8}"/>
              </a:ext>
            </a:extLst>
          </p:cNvPr>
          <p:cNvSpPr/>
          <p:nvPr/>
        </p:nvSpPr>
        <p:spPr>
          <a:xfrm>
            <a:off x="0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0A1E3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5D96A040-DEF3-E89A-7D34-461DAFFF91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58" y="9521700"/>
            <a:ext cx="17796681" cy="70126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11A022D5-66E3-2820-D26A-C156371FA246}"/>
              </a:ext>
            </a:extLst>
          </p:cNvPr>
          <p:cNvSpPr txBox="1"/>
          <p:nvPr/>
        </p:nvSpPr>
        <p:spPr>
          <a:xfrm>
            <a:off x="568412" y="2522524"/>
            <a:ext cx="1705283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4400" b="1" dirty="0">
                <a:solidFill>
                  <a:schemeClr val="bg1"/>
                </a:solidFill>
              </a:rPr>
              <a:t>Avenida Faria Lima, em São Paulo: </a:t>
            </a:r>
            <a:r>
              <a:rPr lang="pt-BR" sz="4400" dirty="0">
                <a:solidFill>
                  <a:schemeClr val="bg1"/>
                </a:solidFill>
              </a:rPr>
              <a:t>concentra o conhecimento técnico do mercado financeiro brasileiro.</a:t>
            </a:r>
          </a:p>
          <a:p>
            <a:endParaRPr lang="pt-BR" sz="4400" dirty="0">
              <a:solidFill>
                <a:schemeClr val="bg1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4400" b="1" dirty="0">
                <a:solidFill>
                  <a:schemeClr val="bg1"/>
                </a:solidFill>
              </a:rPr>
              <a:t>Rua Barão de Melgaço, em Cuiabá (Agenda Assessoria): </a:t>
            </a:r>
            <a:r>
              <a:rPr lang="pt-BR" sz="4400" dirty="0">
                <a:solidFill>
                  <a:schemeClr val="bg1"/>
                </a:solidFill>
              </a:rPr>
              <a:t>consolida a expertise normativa e operacional sobre o empréstimo consignado pelos RPPS brasileiros.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505BD8FC-35A3-9863-191D-6108BA02AEC8}"/>
              </a:ext>
            </a:extLst>
          </p:cNvPr>
          <p:cNvSpPr txBox="1"/>
          <p:nvPr/>
        </p:nvSpPr>
        <p:spPr>
          <a:xfrm>
            <a:off x="5047129" y="7285947"/>
            <a:ext cx="7391400" cy="810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5826"/>
              </a:lnSpc>
            </a:pPr>
            <a:r>
              <a:rPr lang="en-US" sz="3600" dirty="0">
                <a:solidFill>
                  <a:schemeClr val="bg1"/>
                </a:solidFill>
                <a:latin typeface="Garet"/>
                <a:ea typeface="Garet"/>
                <a:cs typeface="Garet"/>
                <a:sym typeface="Garet"/>
              </a:rPr>
              <a:t>Carlos Raimundo Esteves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88788CA-84B4-44D7-003E-4C539B4AE896}"/>
              </a:ext>
            </a:extLst>
          </p:cNvPr>
          <p:cNvSpPr txBox="1"/>
          <p:nvPr/>
        </p:nvSpPr>
        <p:spPr>
          <a:xfrm>
            <a:off x="5223069" y="7965700"/>
            <a:ext cx="7039521" cy="617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2400" dirty="0" err="1">
                <a:solidFill>
                  <a:schemeClr val="bg1"/>
                </a:solidFill>
                <a:latin typeface="Garet"/>
                <a:ea typeface="Garet"/>
                <a:cs typeface="Garet"/>
                <a:sym typeface="Garet"/>
              </a:rPr>
              <a:t>Sócio</a:t>
            </a:r>
            <a:r>
              <a:rPr lang="en-US" sz="2400" dirty="0">
                <a:solidFill>
                  <a:schemeClr val="bg1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Garet"/>
                <a:ea typeface="Garet"/>
                <a:cs typeface="Garet"/>
                <a:sym typeface="Garet"/>
              </a:rPr>
              <a:t>diretor</a:t>
            </a:r>
            <a:r>
              <a:rPr lang="en-US" sz="2400" dirty="0">
                <a:solidFill>
                  <a:schemeClr val="bg1"/>
                </a:solidFill>
                <a:latin typeface="Garet"/>
                <a:ea typeface="Garet"/>
                <a:cs typeface="Garet"/>
                <a:sym typeface="Garet"/>
              </a:rPr>
              <a:t> da Agenda </a:t>
            </a:r>
            <a:r>
              <a:rPr lang="en-US" sz="2400" dirty="0" err="1">
                <a:solidFill>
                  <a:schemeClr val="bg1"/>
                </a:solidFill>
                <a:latin typeface="Garet"/>
                <a:ea typeface="Garet"/>
                <a:cs typeface="Garet"/>
                <a:sym typeface="Garet"/>
              </a:rPr>
              <a:t>Assessoria</a:t>
            </a:r>
            <a:endParaRPr lang="en-US" sz="2400" dirty="0">
              <a:solidFill>
                <a:schemeClr val="bg1"/>
              </a:solidFill>
              <a:latin typeface="Garet"/>
              <a:ea typeface="Garet"/>
              <a:cs typeface="Garet"/>
              <a:sym typeface="Garet"/>
            </a:endParaRPr>
          </a:p>
        </p:txBody>
      </p:sp>
      <p:grpSp>
        <p:nvGrpSpPr>
          <p:cNvPr id="6" name="Group 20">
            <a:extLst>
              <a:ext uri="{FF2B5EF4-FFF2-40B4-BE49-F238E27FC236}">
                <a16:creationId xmlns:a16="http://schemas.microsoft.com/office/drawing/2014/main" id="{6BFE6895-EF05-8B91-8D4B-31B3F9634ACE}"/>
              </a:ext>
            </a:extLst>
          </p:cNvPr>
          <p:cNvGrpSpPr/>
          <p:nvPr/>
        </p:nvGrpSpPr>
        <p:grpSpPr>
          <a:xfrm>
            <a:off x="5126699" y="8639649"/>
            <a:ext cx="7397098" cy="440763"/>
            <a:chOff x="-996094" y="-11361"/>
            <a:chExt cx="8642989" cy="587684"/>
          </a:xfrm>
        </p:grpSpPr>
        <p:sp>
          <p:nvSpPr>
            <p:cNvPr id="8" name="Freeform 21">
              <a:extLst>
                <a:ext uri="{FF2B5EF4-FFF2-40B4-BE49-F238E27FC236}">
                  <a16:creationId xmlns:a16="http://schemas.microsoft.com/office/drawing/2014/main" id="{DFB0A517-B108-6F00-B4A2-6D52585FB19F}"/>
                </a:ext>
              </a:extLst>
            </p:cNvPr>
            <p:cNvSpPr/>
            <p:nvPr/>
          </p:nvSpPr>
          <p:spPr>
            <a:xfrm>
              <a:off x="-996094" y="48948"/>
              <a:ext cx="527375" cy="527375"/>
            </a:xfrm>
            <a:custGeom>
              <a:avLst/>
              <a:gdLst/>
              <a:ahLst/>
              <a:cxnLst/>
              <a:rect l="l" t="t" r="r" b="b"/>
              <a:pathLst>
                <a:path w="527375" h="527375">
                  <a:moveTo>
                    <a:pt x="0" y="0"/>
                  </a:moveTo>
                  <a:lnTo>
                    <a:pt x="527375" y="0"/>
                  </a:lnTo>
                  <a:lnTo>
                    <a:pt x="527375" y="527375"/>
                  </a:lnTo>
                  <a:lnTo>
                    <a:pt x="0" y="52737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22">
              <a:extLst>
                <a:ext uri="{FF2B5EF4-FFF2-40B4-BE49-F238E27FC236}">
                  <a16:creationId xmlns:a16="http://schemas.microsoft.com/office/drawing/2014/main" id="{B2814214-4B62-52BF-50E6-A6161359D079}"/>
                </a:ext>
              </a:extLst>
            </p:cNvPr>
            <p:cNvSpPr txBox="1"/>
            <p:nvPr/>
          </p:nvSpPr>
          <p:spPr>
            <a:xfrm>
              <a:off x="-333210" y="-11361"/>
              <a:ext cx="7980105" cy="55912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359"/>
                </a:lnSpc>
              </a:pPr>
              <a:r>
                <a:rPr lang="en-US" sz="2399" dirty="0">
                  <a:solidFill>
                    <a:schemeClr val="bg1"/>
                  </a:solidFill>
                  <a:latin typeface="Garet"/>
                  <a:ea typeface="Garet"/>
                  <a:cs typeface="Garet"/>
                  <a:sym typeface="Garet"/>
                </a:rPr>
                <a:t>carlos.esteves@agendaassessoria.com.br​</a:t>
              </a:r>
            </a:p>
          </p:txBody>
        </p:sp>
      </p:grpSp>
      <p:sp>
        <p:nvSpPr>
          <p:cNvPr id="10" name="TextBox 22">
            <a:extLst>
              <a:ext uri="{FF2B5EF4-FFF2-40B4-BE49-F238E27FC236}">
                <a16:creationId xmlns:a16="http://schemas.microsoft.com/office/drawing/2014/main" id="{DC6DBBDE-2E1B-5C26-9E60-E3C72ADCAA22}"/>
              </a:ext>
            </a:extLst>
          </p:cNvPr>
          <p:cNvSpPr txBox="1"/>
          <p:nvPr/>
        </p:nvSpPr>
        <p:spPr>
          <a:xfrm>
            <a:off x="7296125" y="9214906"/>
            <a:ext cx="2893408" cy="4193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399" dirty="0">
                <a:solidFill>
                  <a:schemeClr val="bg1"/>
                </a:solidFill>
                <a:latin typeface="Garet"/>
                <a:ea typeface="Garet"/>
                <a:cs typeface="Garet"/>
                <a:sym typeface="Garet"/>
              </a:rPr>
              <a:t>(65) 99972-6301​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DE78E656-552C-C02B-CD3A-662C98319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520" y="9135362"/>
            <a:ext cx="644604" cy="644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185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118BD-74F2-54C2-8E44-42AE026D8D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5ACC0122-9437-C535-1004-E47FF99F42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E24FB1AF-9317-6E53-DEAC-5090B8CC913D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endParaRPr lang="pt-BR" sz="90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0B12D957-86EE-E62B-0118-CAA55963CBAA}"/>
              </a:ext>
            </a:extLst>
          </p:cNvPr>
          <p:cNvSpPr/>
          <p:nvPr/>
        </p:nvSpPr>
        <p:spPr>
          <a:xfrm>
            <a:off x="1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54FB1E60-CE0B-147A-86BD-8A3CB6E50D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sp>
        <p:nvSpPr>
          <p:cNvPr id="16" name="TextBox 13">
            <a:extLst>
              <a:ext uri="{FF2B5EF4-FFF2-40B4-BE49-F238E27FC236}">
                <a16:creationId xmlns:a16="http://schemas.microsoft.com/office/drawing/2014/main" id="{DEF28B8B-AA1C-2582-9A11-971C28F30536}"/>
              </a:ext>
            </a:extLst>
          </p:cNvPr>
          <p:cNvSpPr txBox="1"/>
          <p:nvPr/>
        </p:nvSpPr>
        <p:spPr>
          <a:xfrm>
            <a:off x="3704518" y="348203"/>
            <a:ext cx="10878962" cy="14965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375"/>
              </a:lnSpc>
            </a:pPr>
            <a:r>
              <a:rPr lang="en-US" sz="5400" b="1" spc="328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PILARES DE SUSTENTAÇÃO</a:t>
            </a:r>
          </a:p>
        </p:txBody>
      </p:sp>
      <p:grpSp>
        <p:nvGrpSpPr>
          <p:cNvPr id="199" name="Group 10">
            <a:extLst>
              <a:ext uri="{FF2B5EF4-FFF2-40B4-BE49-F238E27FC236}">
                <a16:creationId xmlns:a16="http://schemas.microsoft.com/office/drawing/2014/main" id="{7946B0EE-6B84-BCBC-D692-38E71F495ACD}"/>
              </a:ext>
            </a:extLst>
          </p:cNvPr>
          <p:cNvGrpSpPr/>
          <p:nvPr/>
        </p:nvGrpSpPr>
        <p:grpSpPr>
          <a:xfrm rot="5400000">
            <a:off x="2305018" y="3586940"/>
            <a:ext cx="2439237" cy="2179252"/>
            <a:chOff x="0" y="0"/>
            <a:chExt cx="948643" cy="847533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00" name="Freeform 11">
              <a:extLst>
                <a:ext uri="{FF2B5EF4-FFF2-40B4-BE49-F238E27FC236}">
                  <a16:creationId xmlns:a16="http://schemas.microsoft.com/office/drawing/2014/main" id="{163B98F6-45B9-4B03-4C06-A38588CC8669}"/>
                </a:ext>
              </a:extLst>
            </p:cNvPr>
            <p:cNvSpPr/>
            <p:nvPr/>
          </p:nvSpPr>
          <p:spPr>
            <a:xfrm>
              <a:off x="0" y="0"/>
              <a:ext cx="948643" cy="847533"/>
            </a:xfrm>
            <a:custGeom>
              <a:avLst/>
              <a:gdLst/>
              <a:ahLst/>
              <a:cxnLst/>
              <a:rect l="l" t="t" r="r" b="b"/>
              <a:pathLst>
                <a:path w="948643" h="847533">
                  <a:moveTo>
                    <a:pt x="745443" y="0"/>
                  </a:moveTo>
                  <a:lnTo>
                    <a:pt x="0" y="0"/>
                  </a:lnTo>
                  <a:lnTo>
                    <a:pt x="0" y="847533"/>
                  </a:lnTo>
                  <a:lnTo>
                    <a:pt x="745443" y="847533"/>
                  </a:lnTo>
                  <a:lnTo>
                    <a:pt x="948643" y="423766"/>
                  </a:lnTo>
                  <a:lnTo>
                    <a:pt x="745443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201" name="TextBox 12">
              <a:extLst>
                <a:ext uri="{FF2B5EF4-FFF2-40B4-BE49-F238E27FC236}">
                  <a16:creationId xmlns:a16="http://schemas.microsoft.com/office/drawing/2014/main" id="{CE09F455-A6FC-25AC-3B72-5483F9B6442C}"/>
                </a:ext>
              </a:extLst>
            </p:cNvPr>
            <p:cNvSpPr txBox="1"/>
            <p:nvPr/>
          </p:nvSpPr>
          <p:spPr>
            <a:xfrm>
              <a:off x="0" y="-38100"/>
              <a:ext cx="834343" cy="885633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202" name="Freeform 14">
            <a:extLst>
              <a:ext uri="{FF2B5EF4-FFF2-40B4-BE49-F238E27FC236}">
                <a16:creationId xmlns:a16="http://schemas.microsoft.com/office/drawing/2014/main" id="{994ED4F8-04AD-85BC-2D88-9A8D8A409908}"/>
              </a:ext>
            </a:extLst>
          </p:cNvPr>
          <p:cNvSpPr/>
          <p:nvPr/>
        </p:nvSpPr>
        <p:spPr>
          <a:xfrm>
            <a:off x="2788816" y="2721385"/>
            <a:ext cx="1650650" cy="1647649"/>
          </a:xfrm>
          <a:custGeom>
            <a:avLst/>
            <a:gdLst/>
            <a:ahLst/>
            <a:cxnLst/>
            <a:rect l="l" t="t" r="r" b="b"/>
            <a:pathLst>
              <a:path w="1650650" h="1647649">
                <a:moveTo>
                  <a:pt x="0" y="0"/>
                </a:moveTo>
                <a:lnTo>
                  <a:pt x="1650650" y="0"/>
                </a:lnTo>
                <a:lnTo>
                  <a:pt x="1650650" y="1647649"/>
                </a:lnTo>
                <a:lnTo>
                  <a:pt x="0" y="164764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203" name="Group 15">
            <a:extLst>
              <a:ext uri="{FF2B5EF4-FFF2-40B4-BE49-F238E27FC236}">
                <a16:creationId xmlns:a16="http://schemas.microsoft.com/office/drawing/2014/main" id="{14701AB5-DF7B-F3A1-63F7-6C08F243BACC}"/>
              </a:ext>
            </a:extLst>
          </p:cNvPr>
          <p:cNvGrpSpPr/>
          <p:nvPr/>
        </p:nvGrpSpPr>
        <p:grpSpPr>
          <a:xfrm>
            <a:off x="2788816" y="2721696"/>
            <a:ext cx="1470504" cy="1470504"/>
            <a:chOff x="0" y="0"/>
            <a:chExt cx="812800" cy="812800"/>
          </a:xfrm>
        </p:grpSpPr>
        <p:sp>
          <p:nvSpPr>
            <p:cNvPr id="204" name="Freeform 16">
              <a:extLst>
                <a:ext uri="{FF2B5EF4-FFF2-40B4-BE49-F238E27FC236}">
                  <a16:creationId xmlns:a16="http://schemas.microsoft.com/office/drawing/2014/main" id="{B1F8E7C0-DF32-ACA0-50BC-EDE70F2A7C53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05" name="TextBox 17">
              <a:extLst>
                <a:ext uri="{FF2B5EF4-FFF2-40B4-BE49-F238E27FC236}">
                  <a16:creationId xmlns:a16="http://schemas.microsoft.com/office/drawing/2014/main" id="{6D81290A-065A-C5E5-52B1-23F75C4105F5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06" name="Group 18">
            <a:extLst>
              <a:ext uri="{FF2B5EF4-FFF2-40B4-BE49-F238E27FC236}">
                <a16:creationId xmlns:a16="http://schemas.microsoft.com/office/drawing/2014/main" id="{C7EE6B11-F70D-CD4B-5D55-95BBDD7C5FFE}"/>
              </a:ext>
            </a:extLst>
          </p:cNvPr>
          <p:cNvGrpSpPr/>
          <p:nvPr/>
        </p:nvGrpSpPr>
        <p:grpSpPr>
          <a:xfrm rot="5400000">
            <a:off x="5114842" y="3586940"/>
            <a:ext cx="2439237" cy="2179252"/>
            <a:chOff x="0" y="0"/>
            <a:chExt cx="948643" cy="847533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07" name="Freeform 19">
              <a:extLst>
                <a:ext uri="{FF2B5EF4-FFF2-40B4-BE49-F238E27FC236}">
                  <a16:creationId xmlns:a16="http://schemas.microsoft.com/office/drawing/2014/main" id="{6DF3852D-37D4-53B5-16ED-3710C8E28AC9}"/>
                </a:ext>
              </a:extLst>
            </p:cNvPr>
            <p:cNvSpPr/>
            <p:nvPr/>
          </p:nvSpPr>
          <p:spPr>
            <a:xfrm>
              <a:off x="0" y="0"/>
              <a:ext cx="948643" cy="847533"/>
            </a:xfrm>
            <a:custGeom>
              <a:avLst/>
              <a:gdLst/>
              <a:ahLst/>
              <a:cxnLst/>
              <a:rect l="l" t="t" r="r" b="b"/>
              <a:pathLst>
                <a:path w="948643" h="847533">
                  <a:moveTo>
                    <a:pt x="745443" y="0"/>
                  </a:moveTo>
                  <a:lnTo>
                    <a:pt x="0" y="0"/>
                  </a:lnTo>
                  <a:lnTo>
                    <a:pt x="0" y="847533"/>
                  </a:lnTo>
                  <a:lnTo>
                    <a:pt x="745443" y="847533"/>
                  </a:lnTo>
                  <a:lnTo>
                    <a:pt x="948643" y="423766"/>
                  </a:lnTo>
                  <a:lnTo>
                    <a:pt x="745443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TextBox 20">
              <a:extLst>
                <a:ext uri="{FF2B5EF4-FFF2-40B4-BE49-F238E27FC236}">
                  <a16:creationId xmlns:a16="http://schemas.microsoft.com/office/drawing/2014/main" id="{1232B542-D49D-2F24-C03B-189E4CBA9EA5}"/>
                </a:ext>
              </a:extLst>
            </p:cNvPr>
            <p:cNvSpPr txBox="1"/>
            <p:nvPr/>
          </p:nvSpPr>
          <p:spPr>
            <a:xfrm>
              <a:off x="0" y="-38100"/>
              <a:ext cx="834343" cy="885633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9" name="Freeform 21">
            <a:extLst>
              <a:ext uri="{FF2B5EF4-FFF2-40B4-BE49-F238E27FC236}">
                <a16:creationId xmlns:a16="http://schemas.microsoft.com/office/drawing/2014/main" id="{0E1EFC22-6D95-21CC-9390-E49A6CF2392A}"/>
              </a:ext>
            </a:extLst>
          </p:cNvPr>
          <p:cNvSpPr/>
          <p:nvPr/>
        </p:nvSpPr>
        <p:spPr>
          <a:xfrm>
            <a:off x="4691847" y="3456948"/>
            <a:ext cx="3284373" cy="393976"/>
          </a:xfrm>
          <a:custGeom>
            <a:avLst/>
            <a:gdLst/>
            <a:ahLst/>
            <a:cxnLst/>
            <a:rect l="l" t="t" r="r" b="b"/>
            <a:pathLst>
              <a:path w="3284373" h="393976">
                <a:moveTo>
                  <a:pt x="0" y="0"/>
                </a:moveTo>
                <a:lnTo>
                  <a:pt x="3284373" y="0"/>
                </a:lnTo>
                <a:lnTo>
                  <a:pt x="3284373" y="393977"/>
                </a:lnTo>
                <a:lnTo>
                  <a:pt x="0" y="3939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50000"/>
            </a:blip>
            <a:stretch>
              <a:fillRect t="-11826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0" name="Freeform 22">
            <a:extLst>
              <a:ext uri="{FF2B5EF4-FFF2-40B4-BE49-F238E27FC236}">
                <a16:creationId xmlns:a16="http://schemas.microsoft.com/office/drawing/2014/main" id="{6DD04E5B-9C99-5286-D8BE-59EB956A6654}"/>
              </a:ext>
            </a:extLst>
          </p:cNvPr>
          <p:cNvSpPr/>
          <p:nvPr/>
        </p:nvSpPr>
        <p:spPr>
          <a:xfrm>
            <a:off x="5598782" y="2721385"/>
            <a:ext cx="1650650" cy="1647649"/>
          </a:xfrm>
          <a:custGeom>
            <a:avLst/>
            <a:gdLst/>
            <a:ahLst/>
            <a:cxnLst/>
            <a:rect l="l" t="t" r="r" b="b"/>
            <a:pathLst>
              <a:path w="1650650" h="1647649">
                <a:moveTo>
                  <a:pt x="0" y="0"/>
                </a:moveTo>
                <a:lnTo>
                  <a:pt x="1650650" y="0"/>
                </a:lnTo>
                <a:lnTo>
                  <a:pt x="1650650" y="1647649"/>
                </a:lnTo>
                <a:lnTo>
                  <a:pt x="0" y="164764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211" name="Group 23">
            <a:extLst>
              <a:ext uri="{FF2B5EF4-FFF2-40B4-BE49-F238E27FC236}">
                <a16:creationId xmlns:a16="http://schemas.microsoft.com/office/drawing/2014/main" id="{885FDCED-00AA-E2E4-6F2B-4D071DF60E45}"/>
              </a:ext>
            </a:extLst>
          </p:cNvPr>
          <p:cNvGrpSpPr/>
          <p:nvPr/>
        </p:nvGrpSpPr>
        <p:grpSpPr>
          <a:xfrm>
            <a:off x="5598782" y="2721696"/>
            <a:ext cx="1470504" cy="1470504"/>
            <a:chOff x="0" y="0"/>
            <a:chExt cx="812800" cy="812800"/>
          </a:xfrm>
        </p:grpSpPr>
        <p:sp>
          <p:nvSpPr>
            <p:cNvPr id="212" name="Freeform 24">
              <a:extLst>
                <a:ext uri="{FF2B5EF4-FFF2-40B4-BE49-F238E27FC236}">
                  <a16:creationId xmlns:a16="http://schemas.microsoft.com/office/drawing/2014/main" id="{4F11149A-F905-A172-CFA7-4C4384C0BA79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13" name="TextBox 25">
              <a:extLst>
                <a:ext uri="{FF2B5EF4-FFF2-40B4-BE49-F238E27FC236}">
                  <a16:creationId xmlns:a16="http://schemas.microsoft.com/office/drawing/2014/main" id="{25A29B5C-3E95-6C45-7535-24F67F416F49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14" name="Group 26">
            <a:extLst>
              <a:ext uri="{FF2B5EF4-FFF2-40B4-BE49-F238E27FC236}">
                <a16:creationId xmlns:a16="http://schemas.microsoft.com/office/drawing/2014/main" id="{50D0E5F1-17B8-49FF-D9A0-AEAEB3FAD2BA}"/>
              </a:ext>
            </a:extLst>
          </p:cNvPr>
          <p:cNvGrpSpPr/>
          <p:nvPr/>
        </p:nvGrpSpPr>
        <p:grpSpPr>
          <a:xfrm rot="5400000">
            <a:off x="7924666" y="3586940"/>
            <a:ext cx="2439237" cy="2179252"/>
            <a:chOff x="0" y="0"/>
            <a:chExt cx="948643" cy="847533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15" name="Freeform 27">
              <a:extLst>
                <a:ext uri="{FF2B5EF4-FFF2-40B4-BE49-F238E27FC236}">
                  <a16:creationId xmlns:a16="http://schemas.microsoft.com/office/drawing/2014/main" id="{2246689F-C706-387F-9ACE-BFB79E40D7AA}"/>
                </a:ext>
              </a:extLst>
            </p:cNvPr>
            <p:cNvSpPr/>
            <p:nvPr/>
          </p:nvSpPr>
          <p:spPr>
            <a:xfrm>
              <a:off x="0" y="0"/>
              <a:ext cx="948643" cy="847533"/>
            </a:xfrm>
            <a:custGeom>
              <a:avLst/>
              <a:gdLst/>
              <a:ahLst/>
              <a:cxnLst/>
              <a:rect l="l" t="t" r="r" b="b"/>
              <a:pathLst>
                <a:path w="948643" h="847533">
                  <a:moveTo>
                    <a:pt x="745443" y="0"/>
                  </a:moveTo>
                  <a:lnTo>
                    <a:pt x="0" y="0"/>
                  </a:lnTo>
                  <a:lnTo>
                    <a:pt x="0" y="847533"/>
                  </a:lnTo>
                  <a:lnTo>
                    <a:pt x="745443" y="847533"/>
                  </a:lnTo>
                  <a:lnTo>
                    <a:pt x="948643" y="423766"/>
                  </a:lnTo>
                  <a:lnTo>
                    <a:pt x="745443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 b="1"/>
            </a:p>
          </p:txBody>
        </p:sp>
        <p:sp>
          <p:nvSpPr>
            <p:cNvPr id="216" name="TextBox 28">
              <a:extLst>
                <a:ext uri="{FF2B5EF4-FFF2-40B4-BE49-F238E27FC236}">
                  <a16:creationId xmlns:a16="http://schemas.microsoft.com/office/drawing/2014/main" id="{F20D2433-A5F2-0839-E971-ECDC84E0F13D}"/>
                </a:ext>
              </a:extLst>
            </p:cNvPr>
            <p:cNvSpPr txBox="1"/>
            <p:nvPr/>
          </p:nvSpPr>
          <p:spPr>
            <a:xfrm>
              <a:off x="0" y="-38100"/>
              <a:ext cx="834343" cy="885633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 b="1"/>
            </a:p>
          </p:txBody>
        </p:sp>
      </p:grpSp>
      <p:sp>
        <p:nvSpPr>
          <p:cNvPr id="217" name="Freeform 29">
            <a:extLst>
              <a:ext uri="{FF2B5EF4-FFF2-40B4-BE49-F238E27FC236}">
                <a16:creationId xmlns:a16="http://schemas.microsoft.com/office/drawing/2014/main" id="{A162A757-CC19-40AA-34C4-2E2BC2E9F3B0}"/>
              </a:ext>
            </a:extLst>
          </p:cNvPr>
          <p:cNvSpPr/>
          <p:nvPr/>
        </p:nvSpPr>
        <p:spPr>
          <a:xfrm>
            <a:off x="7501813" y="3456948"/>
            <a:ext cx="3284373" cy="393976"/>
          </a:xfrm>
          <a:custGeom>
            <a:avLst/>
            <a:gdLst/>
            <a:ahLst/>
            <a:cxnLst/>
            <a:rect l="l" t="t" r="r" b="b"/>
            <a:pathLst>
              <a:path w="3284373" h="393976">
                <a:moveTo>
                  <a:pt x="0" y="0"/>
                </a:moveTo>
                <a:lnTo>
                  <a:pt x="3284373" y="0"/>
                </a:lnTo>
                <a:lnTo>
                  <a:pt x="3284373" y="393977"/>
                </a:lnTo>
                <a:lnTo>
                  <a:pt x="0" y="3939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50000"/>
            </a:blip>
            <a:stretch>
              <a:fillRect t="-11826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8" name="Freeform 30">
            <a:extLst>
              <a:ext uri="{FF2B5EF4-FFF2-40B4-BE49-F238E27FC236}">
                <a16:creationId xmlns:a16="http://schemas.microsoft.com/office/drawing/2014/main" id="{1509D99D-1673-0D90-1AE5-AE67D88ABF78}"/>
              </a:ext>
            </a:extLst>
          </p:cNvPr>
          <p:cNvSpPr/>
          <p:nvPr/>
        </p:nvSpPr>
        <p:spPr>
          <a:xfrm>
            <a:off x="8408748" y="2721385"/>
            <a:ext cx="1650650" cy="1647649"/>
          </a:xfrm>
          <a:custGeom>
            <a:avLst/>
            <a:gdLst/>
            <a:ahLst/>
            <a:cxnLst/>
            <a:rect l="l" t="t" r="r" b="b"/>
            <a:pathLst>
              <a:path w="1650650" h="1647649">
                <a:moveTo>
                  <a:pt x="0" y="0"/>
                </a:moveTo>
                <a:lnTo>
                  <a:pt x="1650650" y="0"/>
                </a:lnTo>
                <a:lnTo>
                  <a:pt x="1650650" y="1647649"/>
                </a:lnTo>
                <a:lnTo>
                  <a:pt x="0" y="164764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219" name="Group 31">
            <a:extLst>
              <a:ext uri="{FF2B5EF4-FFF2-40B4-BE49-F238E27FC236}">
                <a16:creationId xmlns:a16="http://schemas.microsoft.com/office/drawing/2014/main" id="{B3D57813-3058-0E81-1CE2-C2EB4DBB0600}"/>
              </a:ext>
            </a:extLst>
          </p:cNvPr>
          <p:cNvGrpSpPr/>
          <p:nvPr/>
        </p:nvGrpSpPr>
        <p:grpSpPr>
          <a:xfrm>
            <a:off x="8408748" y="2721696"/>
            <a:ext cx="1470504" cy="1470504"/>
            <a:chOff x="0" y="0"/>
            <a:chExt cx="812800" cy="812800"/>
          </a:xfrm>
        </p:grpSpPr>
        <p:sp>
          <p:nvSpPr>
            <p:cNvPr id="220" name="Freeform 32">
              <a:extLst>
                <a:ext uri="{FF2B5EF4-FFF2-40B4-BE49-F238E27FC236}">
                  <a16:creationId xmlns:a16="http://schemas.microsoft.com/office/drawing/2014/main" id="{B7072DCE-6FDA-67C5-5720-051980ACFE41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21" name="TextBox 33">
              <a:extLst>
                <a:ext uri="{FF2B5EF4-FFF2-40B4-BE49-F238E27FC236}">
                  <a16:creationId xmlns:a16="http://schemas.microsoft.com/office/drawing/2014/main" id="{AE7F498F-EF7B-E23B-3C02-E31451A0A4E9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22" name="Group 34">
            <a:extLst>
              <a:ext uri="{FF2B5EF4-FFF2-40B4-BE49-F238E27FC236}">
                <a16:creationId xmlns:a16="http://schemas.microsoft.com/office/drawing/2014/main" id="{A59D80F3-8AA4-6A24-1D44-0FBC1A81019E}"/>
              </a:ext>
            </a:extLst>
          </p:cNvPr>
          <p:cNvGrpSpPr/>
          <p:nvPr/>
        </p:nvGrpSpPr>
        <p:grpSpPr>
          <a:xfrm rot="5400000">
            <a:off x="10734489" y="3586940"/>
            <a:ext cx="2439237" cy="2179252"/>
            <a:chOff x="0" y="0"/>
            <a:chExt cx="948643" cy="847533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23" name="Freeform 35">
              <a:extLst>
                <a:ext uri="{FF2B5EF4-FFF2-40B4-BE49-F238E27FC236}">
                  <a16:creationId xmlns:a16="http://schemas.microsoft.com/office/drawing/2014/main" id="{4F4B6748-F0F7-02C0-3ACE-9AA973C069F2}"/>
                </a:ext>
              </a:extLst>
            </p:cNvPr>
            <p:cNvSpPr/>
            <p:nvPr/>
          </p:nvSpPr>
          <p:spPr>
            <a:xfrm>
              <a:off x="0" y="0"/>
              <a:ext cx="948643" cy="847533"/>
            </a:xfrm>
            <a:custGeom>
              <a:avLst/>
              <a:gdLst/>
              <a:ahLst/>
              <a:cxnLst/>
              <a:rect l="l" t="t" r="r" b="b"/>
              <a:pathLst>
                <a:path w="948643" h="847533">
                  <a:moveTo>
                    <a:pt x="745443" y="0"/>
                  </a:moveTo>
                  <a:lnTo>
                    <a:pt x="0" y="0"/>
                  </a:lnTo>
                  <a:lnTo>
                    <a:pt x="0" y="847533"/>
                  </a:lnTo>
                  <a:lnTo>
                    <a:pt x="745443" y="847533"/>
                  </a:lnTo>
                  <a:lnTo>
                    <a:pt x="948643" y="423766"/>
                  </a:lnTo>
                  <a:lnTo>
                    <a:pt x="745443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224" name="TextBox 36">
              <a:extLst>
                <a:ext uri="{FF2B5EF4-FFF2-40B4-BE49-F238E27FC236}">
                  <a16:creationId xmlns:a16="http://schemas.microsoft.com/office/drawing/2014/main" id="{AD4744BA-1A7C-D1EA-BBF5-CD8B65C659FB}"/>
                </a:ext>
              </a:extLst>
            </p:cNvPr>
            <p:cNvSpPr txBox="1"/>
            <p:nvPr/>
          </p:nvSpPr>
          <p:spPr>
            <a:xfrm>
              <a:off x="0" y="-38100"/>
              <a:ext cx="834343" cy="885633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225" name="Freeform 37">
            <a:extLst>
              <a:ext uri="{FF2B5EF4-FFF2-40B4-BE49-F238E27FC236}">
                <a16:creationId xmlns:a16="http://schemas.microsoft.com/office/drawing/2014/main" id="{B055B94C-0A64-719F-FF88-17FF4364794C}"/>
              </a:ext>
            </a:extLst>
          </p:cNvPr>
          <p:cNvSpPr/>
          <p:nvPr/>
        </p:nvSpPr>
        <p:spPr>
          <a:xfrm>
            <a:off x="10281068" y="3526660"/>
            <a:ext cx="3284373" cy="393976"/>
          </a:xfrm>
          <a:custGeom>
            <a:avLst/>
            <a:gdLst/>
            <a:ahLst/>
            <a:cxnLst/>
            <a:rect l="l" t="t" r="r" b="b"/>
            <a:pathLst>
              <a:path w="3284373" h="393976">
                <a:moveTo>
                  <a:pt x="0" y="0"/>
                </a:moveTo>
                <a:lnTo>
                  <a:pt x="3284373" y="0"/>
                </a:lnTo>
                <a:lnTo>
                  <a:pt x="3284373" y="393977"/>
                </a:lnTo>
                <a:lnTo>
                  <a:pt x="0" y="3939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50000"/>
            </a:blip>
            <a:stretch>
              <a:fillRect t="-11826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26" name="Freeform 38">
            <a:extLst>
              <a:ext uri="{FF2B5EF4-FFF2-40B4-BE49-F238E27FC236}">
                <a16:creationId xmlns:a16="http://schemas.microsoft.com/office/drawing/2014/main" id="{DC065DAB-3BF4-A597-FB17-CB7046C83CD5}"/>
              </a:ext>
            </a:extLst>
          </p:cNvPr>
          <p:cNvSpPr/>
          <p:nvPr/>
        </p:nvSpPr>
        <p:spPr>
          <a:xfrm>
            <a:off x="11218714" y="2721385"/>
            <a:ext cx="1650650" cy="1647649"/>
          </a:xfrm>
          <a:custGeom>
            <a:avLst/>
            <a:gdLst/>
            <a:ahLst/>
            <a:cxnLst/>
            <a:rect l="l" t="t" r="r" b="b"/>
            <a:pathLst>
              <a:path w="1650650" h="1647649">
                <a:moveTo>
                  <a:pt x="0" y="0"/>
                </a:moveTo>
                <a:lnTo>
                  <a:pt x="1650650" y="0"/>
                </a:lnTo>
                <a:lnTo>
                  <a:pt x="1650650" y="1647649"/>
                </a:lnTo>
                <a:lnTo>
                  <a:pt x="0" y="164764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227" name="Group 39">
            <a:extLst>
              <a:ext uri="{FF2B5EF4-FFF2-40B4-BE49-F238E27FC236}">
                <a16:creationId xmlns:a16="http://schemas.microsoft.com/office/drawing/2014/main" id="{9D021913-B723-0A79-FA98-6DAAC8301ADD}"/>
              </a:ext>
            </a:extLst>
          </p:cNvPr>
          <p:cNvGrpSpPr/>
          <p:nvPr/>
        </p:nvGrpSpPr>
        <p:grpSpPr>
          <a:xfrm>
            <a:off x="11218714" y="2721696"/>
            <a:ext cx="1470504" cy="1470504"/>
            <a:chOff x="0" y="0"/>
            <a:chExt cx="812800" cy="812800"/>
          </a:xfrm>
        </p:grpSpPr>
        <p:sp>
          <p:nvSpPr>
            <p:cNvPr id="228" name="Freeform 40">
              <a:extLst>
                <a:ext uri="{FF2B5EF4-FFF2-40B4-BE49-F238E27FC236}">
                  <a16:creationId xmlns:a16="http://schemas.microsoft.com/office/drawing/2014/main" id="{DB50B434-734C-2D69-EE1A-91591A60FF0C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29" name="TextBox 41">
              <a:extLst>
                <a:ext uri="{FF2B5EF4-FFF2-40B4-BE49-F238E27FC236}">
                  <a16:creationId xmlns:a16="http://schemas.microsoft.com/office/drawing/2014/main" id="{AD1023EB-E251-37C9-EE88-E027A826F4EC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30" name="Group 42">
            <a:extLst>
              <a:ext uri="{FF2B5EF4-FFF2-40B4-BE49-F238E27FC236}">
                <a16:creationId xmlns:a16="http://schemas.microsoft.com/office/drawing/2014/main" id="{7209CEDC-82F2-E77C-C808-B46C04851BCB}"/>
              </a:ext>
            </a:extLst>
          </p:cNvPr>
          <p:cNvGrpSpPr/>
          <p:nvPr/>
        </p:nvGrpSpPr>
        <p:grpSpPr>
          <a:xfrm rot="5400000">
            <a:off x="13544313" y="3586940"/>
            <a:ext cx="2439237" cy="2179252"/>
            <a:chOff x="0" y="0"/>
            <a:chExt cx="948643" cy="847533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31" name="Freeform 43">
              <a:extLst>
                <a:ext uri="{FF2B5EF4-FFF2-40B4-BE49-F238E27FC236}">
                  <a16:creationId xmlns:a16="http://schemas.microsoft.com/office/drawing/2014/main" id="{1D865F7F-C3AC-8717-1255-EE874FB0377A}"/>
                </a:ext>
              </a:extLst>
            </p:cNvPr>
            <p:cNvSpPr/>
            <p:nvPr/>
          </p:nvSpPr>
          <p:spPr>
            <a:xfrm>
              <a:off x="0" y="0"/>
              <a:ext cx="948643" cy="847533"/>
            </a:xfrm>
            <a:custGeom>
              <a:avLst/>
              <a:gdLst/>
              <a:ahLst/>
              <a:cxnLst/>
              <a:rect l="l" t="t" r="r" b="b"/>
              <a:pathLst>
                <a:path w="948643" h="847533">
                  <a:moveTo>
                    <a:pt x="745443" y="0"/>
                  </a:moveTo>
                  <a:lnTo>
                    <a:pt x="0" y="0"/>
                  </a:lnTo>
                  <a:lnTo>
                    <a:pt x="0" y="847533"/>
                  </a:lnTo>
                  <a:lnTo>
                    <a:pt x="745443" y="847533"/>
                  </a:lnTo>
                  <a:lnTo>
                    <a:pt x="948643" y="423766"/>
                  </a:lnTo>
                  <a:lnTo>
                    <a:pt x="745443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232" name="TextBox 44">
              <a:extLst>
                <a:ext uri="{FF2B5EF4-FFF2-40B4-BE49-F238E27FC236}">
                  <a16:creationId xmlns:a16="http://schemas.microsoft.com/office/drawing/2014/main" id="{7B6415E9-D40A-0486-F2FA-C96285BA6680}"/>
                </a:ext>
              </a:extLst>
            </p:cNvPr>
            <p:cNvSpPr txBox="1"/>
            <p:nvPr/>
          </p:nvSpPr>
          <p:spPr>
            <a:xfrm>
              <a:off x="0" y="-38100"/>
              <a:ext cx="834343" cy="885633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233" name="Freeform 45">
            <a:extLst>
              <a:ext uri="{FF2B5EF4-FFF2-40B4-BE49-F238E27FC236}">
                <a16:creationId xmlns:a16="http://schemas.microsoft.com/office/drawing/2014/main" id="{135BCE67-6B03-EA34-E243-A77055675F59}"/>
              </a:ext>
            </a:extLst>
          </p:cNvPr>
          <p:cNvSpPr/>
          <p:nvPr/>
        </p:nvSpPr>
        <p:spPr>
          <a:xfrm>
            <a:off x="13121745" y="3456948"/>
            <a:ext cx="3284373" cy="393976"/>
          </a:xfrm>
          <a:custGeom>
            <a:avLst/>
            <a:gdLst/>
            <a:ahLst/>
            <a:cxnLst/>
            <a:rect l="l" t="t" r="r" b="b"/>
            <a:pathLst>
              <a:path w="3284373" h="393976">
                <a:moveTo>
                  <a:pt x="0" y="0"/>
                </a:moveTo>
                <a:lnTo>
                  <a:pt x="3284373" y="0"/>
                </a:lnTo>
                <a:lnTo>
                  <a:pt x="3284373" y="393977"/>
                </a:lnTo>
                <a:lnTo>
                  <a:pt x="0" y="3939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50000"/>
            </a:blip>
            <a:stretch>
              <a:fillRect t="-11826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34" name="Freeform 46">
            <a:extLst>
              <a:ext uri="{FF2B5EF4-FFF2-40B4-BE49-F238E27FC236}">
                <a16:creationId xmlns:a16="http://schemas.microsoft.com/office/drawing/2014/main" id="{E97FC4B9-767E-1DFE-FDCB-CD586EA391B2}"/>
              </a:ext>
            </a:extLst>
          </p:cNvPr>
          <p:cNvSpPr/>
          <p:nvPr/>
        </p:nvSpPr>
        <p:spPr>
          <a:xfrm>
            <a:off x="14028680" y="2721385"/>
            <a:ext cx="1650650" cy="1647649"/>
          </a:xfrm>
          <a:custGeom>
            <a:avLst/>
            <a:gdLst/>
            <a:ahLst/>
            <a:cxnLst/>
            <a:rect l="l" t="t" r="r" b="b"/>
            <a:pathLst>
              <a:path w="1650650" h="1647649">
                <a:moveTo>
                  <a:pt x="0" y="0"/>
                </a:moveTo>
                <a:lnTo>
                  <a:pt x="1650650" y="0"/>
                </a:lnTo>
                <a:lnTo>
                  <a:pt x="1650650" y="1647649"/>
                </a:lnTo>
                <a:lnTo>
                  <a:pt x="0" y="164764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235" name="Group 47">
            <a:extLst>
              <a:ext uri="{FF2B5EF4-FFF2-40B4-BE49-F238E27FC236}">
                <a16:creationId xmlns:a16="http://schemas.microsoft.com/office/drawing/2014/main" id="{5FB9B8C0-CE18-02B5-4750-0CC5A7CCF189}"/>
              </a:ext>
            </a:extLst>
          </p:cNvPr>
          <p:cNvGrpSpPr/>
          <p:nvPr/>
        </p:nvGrpSpPr>
        <p:grpSpPr>
          <a:xfrm>
            <a:off x="14028680" y="2721696"/>
            <a:ext cx="1470504" cy="1470504"/>
            <a:chOff x="0" y="0"/>
            <a:chExt cx="812800" cy="812800"/>
          </a:xfrm>
        </p:grpSpPr>
        <p:sp>
          <p:nvSpPr>
            <p:cNvPr id="236" name="Freeform 48">
              <a:extLst>
                <a:ext uri="{FF2B5EF4-FFF2-40B4-BE49-F238E27FC236}">
                  <a16:creationId xmlns:a16="http://schemas.microsoft.com/office/drawing/2014/main" id="{D4C8E968-3E93-F801-1BCF-103CA0C53391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37" name="TextBox 49">
              <a:extLst>
                <a:ext uri="{FF2B5EF4-FFF2-40B4-BE49-F238E27FC236}">
                  <a16:creationId xmlns:a16="http://schemas.microsoft.com/office/drawing/2014/main" id="{C8D3B583-420A-997C-2A7A-812B51A392CE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58" name="TextBox 78">
            <a:extLst>
              <a:ext uri="{FF2B5EF4-FFF2-40B4-BE49-F238E27FC236}">
                <a16:creationId xmlns:a16="http://schemas.microsoft.com/office/drawing/2014/main" id="{3E2B4DCE-45F8-F0E1-F232-9F58A973CCE7}"/>
              </a:ext>
            </a:extLst>
          </p:cNvPr>
          <p:cNvSpPr txBox="1"/>
          <p:nvPr/>
        </p:nvSpPr>
        <p:spPr>
          <a:xfrm>
            <a:off x="2777834" y="4501275"/>
            <a:ext cx="1618521" cy="714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Social</a:t>
            </a:r>
            <a:endParaRPr lang="en-US" sz="2800" b="1" dirty="0">
              <a:solidFill>
                <a:srgbClr val="333333"/>
              </a:solidFill>
              <a:latin typeface="Arial" panose="020B0604020202020204" pitchFamily="34" charset="0"/>
              <a:ea typeface="Inter"/>
              <a:cs typeface="Arial" panose="020B0604020202020204" pitchFamily="34" charset="0"/>
              <a:sym typeface="Inter"/>
            </a:endParaRPr>
          </a:p>
        </p:txBody>
      </p:sp>
      <p:sp>
        <p:nvSpPr>
          <p:cNvPr id="259" name="TextBox 79">
            <a:extLst>
              <a:ext uri="{FF2B5EF4-FFF2-40B4-BE49-F238E27FC236}">
                <a16:creationId xmlns:a16="http://schemas.microsoft.com/office/drawing/2014/main" id="{C58BC77F-96A1-6244-F070-2E807D8068B1}"/>
              </a:ext>
            </a:extLst>
          </p:cNvPr>
          <p:cNvSpPr txBox="1"/>
          <p:nvPr/>
        </p:nvSpPr>
        <p:spPr>
          <a:xfrm>
            <a:off x="5288366" y="4442598"/>
            <a:ext cx="2159299" cy="7144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2400" b="1" dirty="0" err="1">
                <a:solidFill>
                  <a:srgbClr val="333333"/>
                </a:solidFill>
                <a:latin typeface="Inter"/>
                <a:ea typeface="Inter"/>
                <a:cs typeface="Inter"/>
                <a:sym typeface="Inter"/>
              </a:rPr>
              <a:t>Rentabilidade</a:t>
            </a:r>
            <a:endParaRPr lang="en-US" sz="2400" b="1" dirty="0">
              <a:solidFill>
                <a:srgbClr val="33333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0" name="TextBox 80">
            <a:extLst>
              <a:ext uri="{FF2B5EF4-FFF2-40B4-BE49-F238E27FC236}">
                <a16:creationId xmlns:a16="http://schemas.microsoft.com/office/drawing/2014/main" id="{46C290D8-CC4D-3992-F37C-C3AB7FAD89A8}"/>
              </a:ext>
            </a:extLst>
          </p:cNvPr>
          <p:cNvSpPr txBox="1"/>
          <p:nvPr/>
        </p:nvSpPr>
        <p:spPr>
          <a:xfrm>
            <a:off x="8405066" y="4429009"/>
            <a:ext cx="1618521" cy="714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2400" b="1" dirty="0" err="1">
                <a:solidFill>
                  <a:srgbClr val="333333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Segurança</a:t>
            </a:r>
            <a:endParaRPr lang="en-US" sz="2400" b="1" dirty="0">
              <a:solidFill>
                <a:srgbClr val="333333"/>
              </a:solidFill>
              <a:latin typeface="Arial" panose="020B0604020202020204" pitchFamily="34" charset="0"/>
              <a:ea typeface="Inter"/>
              <a:cs typeface="Arial" panose="020B0604020202020204" pitchFamily="34" charset="0"/>
              <a:sym typeface="Inter"/>
            </a:endParaRPr>
          </a:p>
        </p:txBody>
      </p:sp>
      <p:sp>
        <p:nvSpPr>
          <p:cNvPr id="263" name="AutoShape 50">
            <a:extLst>
              <a:ext uri="{FF2B5EF4-FFF2-40B4-BE49-F238E27FC236}">
                <a16:creationId xmlns:a16="http://schemas.microsoft.com/office/drawing/2014/main" id="{85D8F4A2-C8E2-FFA2-142A-4F86568FB622}"/>
              </a:ext>
            </a:extLst>
          </p:cNvPr>
          <p:cNvSpPr/>
          <p:nvPr/>
        </p:nvSpPr>
        <p:spPr>
          <a:xfrm>
            <a:off x="1028700" y="6472069"/>
            <a:ext cx="16226241" cy="0"/>
          </a:xfrm>
          <a:prstGeom prst="line">
            <a:avLst/>
          </a:prstGeom>
          <a:ln w="38100" cap="flat">
            <a:solidFill>
              <a:srgbClr val="B4B4B4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264" name="CaixaDeTexto 263">
            <a:extLst>
              <a:ext uri="{FF2B5EF4-FFF2-40B4-BE49-F238E27FC236}">
                <a16:creationId xmlns:a16="http://schemas.microsoft.com/office/drawing/2014/main" id="{5BF3F105-2075-2BB8-6B5F-BB77122F394C}"/>
              </a:ext>
            </a:extLst>
          </p:cNvPr>
          <p:cNvSpPr txBox="1"/>
          <p:nvPr/>
        </p:nvSpPr>
        <p:spPr>
          <a:xfrm>
            <a:off x="2435010" y="7021642"/>
            <a:ext cx="2179253" cy="2228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9081" lvl="1">
              <a:lnSpc>
                <a:spcPts val="2856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Taxa de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juros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menor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que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a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praticada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pelos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players do mercado</a:t>
            </a:r>
          </a:p>
          <a:p>
            <a:endParaRPr lang="pt-BR" dirty="0"/>
          </a:p>
        </p:txBody>
      </p:sp>
      <p:sp>
        <p:nvSpPr>
          <p:cNvPr id="269" name="CaixaDeTexto 268">
            <a:extLst>
              <a:ext uri="{FF2B5EF4-FFF2-40B4-BE49-F238E27FC236}">
                <a16:creationId xmlns:a16="http://schemas.microsoft.com/office/drawing/2014/main" id="{4863F092-ADF2-B024-3A0A-E12C602B23C9}"/>
              </a:ext>
            </a:extLst>
          </p:cNvPr>
          <p:cNvSpPr txBox="1"/>
          <p:nvPr/>
        </p:nvSpPr>
        <p:spPr>
          <a:xfrm>
            <a:off x="4958422" y="6992329"/>
            <a:ext cx="2543391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9081" lvl="1">
              <a:lnSpc>
                <a:spcPts val="2856"/>
              </a:lnSpc>
            </a:pP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Rentabilidade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acima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da meta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atuarial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;</a:t>
            </a:r>
          </a:p>
          <a:p>
            <a:pPr marL="259081" lvl="1">
              <a:lnSpc>
                <a:spcPts val="2856"/>
              </a:lnSpc>
            </a:pP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Retorno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financeiro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ao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patrimônio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do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próprio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segurado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(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ganho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duplo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)</a:t>
            </a:r>
          </a:p>
          <a:p>
            <a:endParaRPr lang="pt-BR" dirty="0"/>
          </a:p>
        </p:txBody>
      </p:sp>
      <p:sp>
        <p:nvSpPr>
          <p:cNvPr id="270" name="CaixaDeTexto 269">
            <a:extLst>
              <a:ext uri="{FF2B5EF4-FFF2-40B4-BE49-F238E27FC236}">
                <a16:creationId xmlns:a16="http://schemas.microsoft.com/office/drawing/2014/main" id="{74C2F663-8790-DFD1-8643-806B5700D988}"/>
              </a:ext>
            </a:extLst>
          </p:cNvPr>
          <p:cNvSpPr txBox="1"/>
          <p:nvPr/>
        </p:nvSpPr>
        <p:spPr>
          <a:xfrm>
            <a:off x="7976220" y="7035192"/>
            <a:ext cx="2619709" cy="2972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9081" lvl="1">
              <a:lnSpc>
                <a:spcPts val="2856"/>
              </a:lnSpc>
            </a:pPr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Investimento de baixo risco, com cobertura de seguro prestamista e sem exposição às oscilações do mercado financeiro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Garet Light"/>
              <a:cs typeface="Arial" panose="020B0604020202020204" pitchFamily="34" charset="0"/>
              <a:sym typeface="Garet Light"/>
            </a:endParaRPr>
          </a:p>
          <a:p>
            <a:endParaRPr lang="pt-BR" dirty="0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933392F6-A8E8-7D00-B780-5D669FFC888F}"/>
              </a:ext>
            </a:extLst>
          </p:cNvPr>
          <p:cNvSpPr txBox="1"/>
          <p:nvPr/>
        </p:nvSpPr>
        <p:spPr>
          <a:xfrm>
            <a:off x="3323816" y="3166659"/>
            <a:ext cx="414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170F133-FBC1-BBAA-82E2-C45583C5C5B8}"/>
              </a:ext>
            </a:extLst>
          </p:cNvPr>
          <p:cNvSpPr txBox="1"/>
          <p:nvPr/>
        </p:nvSpPr>
        <p:spPr>
          <a:xfrm>
            <a:off x="6125073" y="3108602"/>
            <a:ext cx="414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22B0B346-E919-E251-C6DB-25DD4305682B}"/>
              </a:ext>
            </a:extLst>
          </p:cNvPr>
          <p:cNvSpPr txBox="1"/>
          <p:nvPr/>
        </p:nvSpPr>
        <p:spPr>
          <a:xfrm>
            <a:off x="8911816" y="3123117"/>
            <a:ext cx="414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F31328-E4F8-3E2E-0C70-AD01DE844D11}"/>
              </a:ext>
            </a:extLst>
          </p:cNvPr>
          <p:cNvSpPr txBox="1"/>
          <p:nvPr/>
        </p:nvSpPr>
        <p:spPr>
          <a:xfrm>
            <a:off x="11742102" y="3108602"/>
            <a:ext cx="414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46D4D37-E9CC-5DB8-4F90-A19467906A4E}"/>
              </a:ext>
            </a:extLst>
          </p:cNvPr>
          <p:cNvSpPr txBox="1"/>
          <p:nvPr/>
        </p:nvSpPr>
        <p:spPr>
          <a:xfrm>
            <a:off x="14543359" y="3108602"/>
            <a:ext cx="414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5" name="TextBox 80">
            <a:extLst>
              <a:ext uri="{FF2B5EF4-FFF2-40B4-BE49-F238E27FC236}">
                <a16:creationId xmlns:a16="http://schemas.microsoft.com/office/drawing/2014/main" id="{349CE952-615D-0921-90D4-B20A227A202A}"/>
              </a:ext>
            </a:extLst>
          </p:cNvPr>
          <p:cNvSpPr txBox="1"/>
          <p:nvPr/>
        </p:nvSpPr>
        <p:spPr>
          <a:xfrm>
            <a:off x="10844527" y="4675153"/>
            <a:ext cx="2277218" cy="692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700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Política de Estado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ECCEA5AC-7E39-BC37-D80C-B1976DACABBC}"/>
              </a:ext>
            </a:extLst>
          </p:cNvPr>
          <p:cNvSpPr txBox="1"/>
          <p:nvPr/>
        </p:nvSpPr>
        <p:spPr>
          <a:xfrm>
            <a:off x="10693235" y="6914911"/>
            <a:ext cx="261970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Uma política pública permanente, gerida pelos próprios servidores, destinada a proteger o servidor público das distorções e práticas abusivas do mercado de crédito privado</a:t>
            </a:r>
          </a:p>
        </p:txBody>
      </p:sp>
      <p:sp>
        <p:nvSpPr>
          <p:cNvPr id="21" name="TextBox 80">
            <a:extLst>
              <a:ext uri="{FF2B5EF4-FFF2-40B4-BE49-F238E27FC236}">
                <a16:creationId xmlns:a16="http://schemas.microsoft.com/office/drawing/2014/main" id="{9E6F961E-2C90-870F-4CDD-B1415344FFB9}"/>
              </a:ext>
            </a:extLst>
          </p:cNvPr>
          <p:cNvSpPr txBox="1"/>
          <p:nvPr/>
        </p:nvSpPr>
        <p:spPr>
          <a:xfrm>
            <a:off x="13737572" y="4639194"/>
            <a:ext cx="2190152" cy="66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700"/>
              </a:lnSpc>
              <a:spcBef>
                <a:spcPct val="0"/>
              </a:spcBef>
            </a:pPr>
            <a:r>
              <a:rPr lang="en-US" sz="2000" b="1" dirty="0" err="1">
                <a:solidFill>
                  <a:srgbClr val="333333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Fortalecimento</a:t>
            </a:r>
            <a:r>
              <a:rPr lang="en-US" sz="2000" b="1" dirty="0">
                <a:solidFill>
                  <a:srgbClr val="333333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 da </a:t>
            </a:r>
            <a:r>
              <a:rPr lang="en-US" sz="2000" b="1" dirty="0" err="1">
                <a:solidFill>
                  <a:srgbClr val="333333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Econômia</a:t>
            </a:r>
            <a:r>
              <a:rPr lang="en-US" sz="2000" b="1" dirty="0">
                <a:solidFill>
                  <a:srgbClr val="333333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 Local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59257144-12B5-0FC6-BF02-38A043BA9DEA}"/>
              </a:ext>
            </a:extLst>
          </p:cNvPr>
          <p:cNvSpPr txBox="1"/>
          <p:nvPr/>
        </p:nvSpPr>
        <p:spPr>
          <a:xfrm>
            <a:off x="13305196" y="6899537"/>
            <a:ext cx="31009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Único investimento da carteira previdenciária que impacta diretamente a economia local, fazendo os recursos circularem no comércio e nos serviços do próprio município.</a:t>
            </a:r>
          </a:p>
        </p:txBody>
      </p:sp>
    </p:spTree>
    <p:extLst>
      <p:ext uri="{BB962C8B-B14F-4D97-AF65-F5344CB8AC3E}">
        <p14:creationId xmlns:p14="http://schemas.microsoft.com/office/powerpoint/2010/main" val="1137324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8CC7DC-A19C-9E2D-F867-5C792D7DE0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CB30ACC7-FF28-9C96-EF81-D785BE908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40ADD782-1EBC-8E20-AED5-E44607BEEAE9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endParaRPr lang="pt-BR" sz="90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8992D21F-23DB-DC1F-E468-81BF59FEBEA3}"/>
              </a:ext>
            </a:extLst>
          </p:cNvPr>
          <p:cNvSpPr/>
          <p:nvPr/>
        </p:nvSpPr>
        <p:spPr>
          <a:xfrm>
            <a:off x="1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A7928041-059A-89FA-B53F-BDA30B9A9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sp>
        <p:nvSpPr>
          <p:cNvPr id="17" name="Freeform 3">
            <a:extLst>
              <a:ext uri="{FF2B5EF4-FFF2-40B4-BE49-F238E27FC236}">
                <a16:creationId xmlns:a16="http://schemas.microsoft.com/office/drawing/2014/main" id="{99815FF3-DCCA-5051-F784-50400A396B80}"/>
              </a:ext>
            </a:extLst>
          </p:cNvPr>
          <p:cNvSpPr/>
          <p:nvPr/>
        </p:nvSpPr>
        <p:spPr>
          <a:xfrm>
            <a:off x="-3840673" y="314793"/>
            <a:ext cx="8040802" cy="1320044"/>
          </a:xfrm>
          <a:custGeom>
            <a:avLst/>
            <a:gdLst/>
            <a:ahLst/>
            <a:cxnLst/>
            <a:rect l="l" t="t" r="r" b="b"/>
            <a:pathLst>
              <a:path w="3162064" h="609600">
                <a:moveTo>
                  <a:pt x="203200" y="0"/>
                </a:moveTo>
                <a:lnTo>
                  <a:pt x="3162064" y="0"/>
                </a:lnTo>
                <a:lnTo>
                  <a:pt x="2958864" y="609600"/>
                </a:lnTo>
                <a:lnTo>
                  <a:pt x="0" y="609600"/>
                </a:lnTo>
                <a:lnTo>
                  <a:pt x="203200" y="0"/>
                </a:lnTo>
                <a:close/>
              </a:path>
            </a:pathLst>
          </a:custGeom>
          <a:solidFill>
            <a:srgbClr val="FFED00"/>
          </a:solidFill>
        </p:spPr>
        <p:txBody>
          <a:bodyPr/>
          <a:lstStyle/>
          <a:p>
            <a:endParaRPr lang="pt-BR"/>
          </a:p>
        </p:txBody>
      </p:sp>
      <p:grpSp>
        <p:nvGrpSpPr>
          <p:cNvPr id="22" name="Group 5">
            <a:extLst>
              <a:ext uri="{FF2B5EF4-FFF2-40B4-BE49-F238E27FC236}">
                <a16:creationId xmlns:a16="http://schemas.microsoft.com/office/drawing/2014/main" id="{FFE75AD3-4F1A-85FA-3F14-8292AF9DD094}"/>
              </a:ext>
            </a:extLst>
          </p:cNvPr>
          <p:cNvGrpSpPr/>
          <p:nvPr/>
        </p:nvGrpSpPr>
        <p:grpSpPr>
          <a:xfrm>
            <a:off x="-1584584" y="230066"/>
            <a:ext cx="9509384" cy="1525628"/>
            <a:chOff x="0" y="-210226"/>
            <a:chExt cx="3781676" cy="819826"/>
          </a:xfrm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736ADCB3-CE94-8D5D-8C01-5552B38C6351}"/>
                </a:ext>
              </a:extLst>
            </p:cNvPr>
            <p:cNvSpPr/>
            <p:nvPr/>
          </p:nvSpPr>
          <p:spPr>
            <a:xfrm>
              <a:off x="0" y="-210226"/>
              <a:ext cx="3781676" cy="609600"/>
            </a:xfrm>
            <a:custGeom>
              <a:avLst/>
              <a:gdLst/>
              <a:ahLst/>
              <a:cxnLst/>
              <a:rect l="l" t="t" r="r" b="b"/>
              <a:pathLst>
                <a:path w="3781676" h="609600">
                  <a:moveTo>
                    <a:pt x="203200" y="0"/>
                  </a:moveTo>
                  <a:lnTo>
                    <a:pt x="3781676" y="0"/>
                  </a:lnTo>
                  <a:lnTo>
                    <a:pt x="3578476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2C237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TextBox 7">
              <a:extLst>
                <a:ext uri="{FF2B5EF4-FFF2-40B4-BE49-F238E27FC236}">
                  <a16:creationId xmlns:a16="http://schemas.microsoft.com/office/drawing/2014/main" id="{C09AAB12-7F8C-EF79-EC6B-FB232D4277F1}"/>
                </a:ext>
              </a:extLst>
            </p:cNvPr>
            <p:cNvSpPr txBox="1"/>
            <p:nvPr/>
          </p:nvSpPr>
          <p:spPr>
            <a:xfrm>
              <a:off x="101600" y="28575"/>
              <a:ext cx="3578476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4"/>
                </a:lnSpc>
              </a:pPr>
              <a:endParaRPr/>
            </a:p>
          </p:txBody>
        </p:sp>
      </p:grpSp>
      <p:sp>
        <p:nvSpPr>
          <p:cNvPr id="2" name="TextBox 14">
            <a:extLst>
              <a:ext uri="{FF2B5EF4-FFF2-40B4-BE49-F238E27FC236}">
                <a16:creationId xmlns:a16="http://schemas.microsoft.com/office/drawing/2014/main" id="{7623DE02-39CB-CD28-7963-177EA1A464BC}"/>
              </a:ext>
            </a:extLst>
          </p:cNvPr>
          <p:cNvSpPr txBox="1"/>
          <p:nvPr/>
        </p:nvSpPr>
        <p:spPr>
          <a:xfrm>
            <a:off x="179728" y="193936"/>
            <a:ext cx="11220545" cy="8906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7480"/>
              </a:lnSpc>
            </a:pPr>
            <a:r>
              <a:rPr lang="en-US" sz="4000" b="1" spc="183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PRINCIPAIS CRITÉRIOS</a:t>
            </a:r>
          </a:p>
        </p:txBody>
      </p:sp>
      <p:grpSp>
        <p:nvGrpSpPr>
          <p:cNvPr id="3" name="Group 9">
            <a:extLst>
              <a:ext uri="{FF2B5EF4-FFF2-40B4-BE49-F238E27FC236}">
                <a16:creationId xmlns:a16="http://schemas.microsoft.com/office/drawing/2014/main" id="{20BFEC2B-0524-61FA-FC5A-7D61CCB34F90}"/>
              </a:ext>
            </a:extLst>
          </p:cNvPr>
          <p:cNvGrpSpPr/>
          <p:nvPr/>
        </p:nvGrpSpPr>
        <p:grpSpPr>
          <a:xfrm>
            <a:off x="1180019" y="2456328"/>
            <a:ext cx="6220691" cy="1187672"/>
            <a:chOff x="0" y="0"/>
            <a:chExt cx="3747788" cy="609600"/>
          </a:xfrm>
        </p:grpSpPr>
        <p:sp>
          <p:nvSpPr>
            <p:cNvPr id="5" name="Freeform 10">
              <a:extLst>
                <a:ext uri="{FF2B5EF4-FFF2-40B4-BE49-F238E27FC236}">
                  <a16:creationId xmlns:a16="http://schemas.microsoft.com/office/drawing/2014/main" id="{2E69120D-15DC-3A5B-6C49-DAD299AD2D4E}"/>
                </a:ext>
              </a:extLst>
            </p:cNvPr>
            <p:cNvSpPr/>
            <p:nvPr/>
          </p:nvSpPr>
          <p:spPr>
            <a:xfrm>
              <a:off x="0" y="0"/>
              <a:ext cx="3747788" cy="609600"/>
            </a:xfrm>
            <a:custGeom>
              <a:avLst/>
              <a:gdLst/>
              <a:ahLst/>
              <a:cxnLst/>
              <a:rect l="l" t="t" r="r" b="b"/>
              <a:pathLst>
                <a:path w="3747788" h="609600">
                  <a:moveTo>
                    <a:pt x="203200" y="0"/>
                  </a:moveTo>
                  <a:lnTo>
                    <a:pt x="3747788" y="0"/>
                  </a:lnTo>
                  <a:lnTo>
                    <a:pt x="3544588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/>
            <a:lstStyle/>
            <a:p>
              <a:endParaRPr lang="pt-BR" sz="2800"/>
            </a:p>
          </p:txBody>
        </p:sp>
        <p:sp>
          <p:nvSpPr>
            <p:cNvPr id="6" name="TextBox 11">
              <a:extLst>
                <a:ext uri="{FF2B5EF4-FFF2-40B4-BE49-F238E27FC236}">
                  <a16:creationId xmlns:a16="http://schemas.microsoft.com/office/drawing/2014/main" id="{51AA6D3E-CA13-4EA9-DB5B-CEA1416CD4B9}"/>
                </a:ext>
              </a:extLst>
            </p:cNvPr>
            <p:cNvSpPr txBox="1"/>
            <p:nvPr/>
          </p:nvSpPr>
          <p:spPr>
            <a:xfrm>
              <a:off x="101600" y="28575"/>
              <a:ext cx="3544588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4"/>
                </a:lnSpc>
              </a:pPr>
              <a:endParaRPr sz="2800"/>
            </a:p>
          </p:txBody>
        </p:sp>
      </p:grpSp>
      <p:grpSp>
        <p:nvGrpSpPr>
          <p:cNvPr id="8" name="Group 9">
            <a:extLst>
              <a:ext uri="{FF2B5EF4-FFF2-40B4-BE49-F238E27FC236}">
                <a16:creationId xmlns:a16="http://schemas.microsoft.com/office/drawing/2014/main" id="{DF54D285-E473-8AAF-64F0-87C6832B4AEE}"/>
              </a:ext>
            </a:extLst>
          </p:cNvPr>
          <p:cNvGrpSpPr/>
          <p:nvPr/>
        </p:nvGrpSpPr>
        <p:grpSpPr>
          <a:xfrm>
            <a:off x="11055928" y="2456328"/>
            <a:ext cx="6220691" cy="1187672"/>
            <a:chOff x="0" y="0"/>
            <a:chExt cx="3747788" cy="609600"/>
          </a:xfrm>
        </p:grpSpPr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8FDD9A76-487C-0DC5-F56E-AA61473FF2E1}"/>
                </a:ext>
              </a:extLst>
            </p:cNvPr>
            <p:cNvSpPr/>
            <p:nvPr/>
          </p:nvSpPr>
          <p:spPr>
            <a:xfrm>
              <a:off x="0" y="0"/>
              <a:ext cx="3747788" cy="609600"/>
            </a:xfrm>
            <a:custGeom>
              <a:avLst/>
              <a:gdLst/>
              <a:ahLst/>
              <a:cxnLst/>
              <a:rect l="l" t="t" r="r" b="b"/>
              <a:pathLst>
                <a:path w="3747788" h="609600">
                  <a:moveTo>
                    <a:pt x="203200" y="0"/>
                  </a:moveTo>
                  <a:lnTo>
                    <a:pt x="3747788" y="0"/>
                  </a:lnTo>
                  <a:lnTo>
                    <a:pt x="3544588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/>
            <a:lstStyle/>
            <a:p>
              <a:endParaRPr lang="pt-BR" sz="2800"/>
            </a:p>
          </p:txBody>
        </p:sp>
        <p:sp>
          <p:nvSpPr>
            <p:cNvPr id="10" name="TextBox 11">
              <a:extLst>
                <a:ext uri="{FF2B5EF4-FFF2-40B4-BE49-F238E27FC236}">
                  <a16:creationId xmlns:a16="http://schemas.microsoft.com/office/drawing/2014/main" id="{674F0AA8-39B2-9340-42BB-7B39DA6805F6}"/>
                </a:ext>
              </a:extLst>
            </p:cNvPr>
            <p:cNvSpPr txBox="1"/>
            <p:nvPr/>
          </p:nvSpPr>
          <p:spPr>
            <a:xfrm>
              <a:off x="101600" y="28575"/>
              <a:ext cx="3544588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4"/>
                </a:lnSpc>
              </a:pPr>
              <a:endParaRPr sz="2800"/>
            </a:p>
          </p:txBody>
        </p:sp>
      </p:grpSp>
      <p:grpSp>
        <p:nvGrpSpPr>
          <p:cNvPr id="11" name="Group 2">
            <a:extLst>
              <a:ext uri="{FF2B5EF4-FFF2-40B4-BE49-F238E27FC236}">
                <a16:creationId xmlns:a16="http://schemas.microsoft.com/office/drawing/2014/main" id="{2A30BB1C-F351-A5BF-7DE4-26D475954591}"/>
              </a:ext>
            </a:extLst>
          </p:cNvPr>
          <p:cNvGrpSpPr/>
          <p:nvPr/>
        </p:nvGrpSpPr>
        <p:grpSpPr>
          <a:xfrm>
            <a:off x="1083575" y="5842784"/>
            <a:ext cx="6317133" cy="1375058"/>
            <a:chOff x="101600" y="0"/>
            <a:chExt cx="2565510" cy="609600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5C95481A-95FB-5A87-330B-C2B90FBD9D9B}"/>
                </a:ext>
              </a:extLst>
            </p:cNvPr>
            <p:cNvSpPr/>
            <p:nvPr/>
          </p:nvSpPr>
          <p:spPr>
            <a:xfrm>
              <a:off x="101600" y="0"/>
              <a:ext cx="2565510" cy="609600"/>
            </a:xfrm>
            <a:custGeom>
              <a:avLst/>
              <a:gdLst/>
              <a:ahLst/>
              <a:cxnLst/>
              <a:rect l="l" t="t" r="r" b="b"/>
              <a:pathLst>
                <a:path w="2667110" h="609600">
                  <a:moveTo>
                    <a:pt x="203200" y="0"/>
                  </a:moveTo>
                  <a:lnTo>
                    <a:pt x="2667110" y="0"/>
                  </a:lnTo>
                  <a:lnTo>
                    <a:pt x="2463910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2C237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4">
              <a:extLst>
                <a:ext uri="{FF2B5EF4-FFF2-40B4-BE49-F238E27FC236}">
                  <a16:creationId xmlns:a16="http://schemas.microsoft.com/office/drawing/2014/main" id="{6303F2B1-90E5-35EF-FFDA-2427A6FB0668}"/>
                </a:ext>
              </a:extLst>
            </p:cNvPr>
            <p:cNvSpPr txBox="1"/>
            <p:nvPr/>
          </p:nvSpPr>
          <p:spPr>
            <a:xfrm>
              <a:off x="101600" y="28575"/>
              <a:ext cx="2463911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4"/>
                </a:lnSpc>
              </a:pPr>
              <a:endParaRPr/>
            </a:p>
          </p:txBody>
        </p:sp>
      </p:grpSp>
      <p:grpSp>
        <p:nvGrpSpPr>
          <p:cNvPr id="15" name="Group 2">
            <a:extLst>
              <a:ext uri="{FF2B5EF4-FFF2-40B4-BE49-F238E27FC236}">
                <a16:creationId xmlns:a16="http://schemas.microsoft.com/office/drawing/2014/main" id="{47A18AC2-00B7-FBBD-1021-DBE069BDFF19}"/>
              </a:ext>
            </a:extLst>
          </p:cNvPr>
          <p:cNvGrpSpPr/>
          <p:nvPr/>
        </p:nvGrpSpPr>
        <p:grpSpPr>
          <a:xfrm>
            <a:off x="9639180" y="5764959"/>
            <a:ext cx="8773904" cy="1484907"/>
            <a:chOff x="101600" y="28575"/>
            <a:chExt cx="2591069" cy="629001"/>
          </a:xfrm>
        </p:grpSpPr>
        <p:sp>
          <p:nvSpPr>
            <p:cNvPr id="16" name="Freeform 3">
              <a:extLst>
                <a:ext uri="{FF2B5EF4-FFF2-40B4-BE49-F238E27FC236}">
                  <a16:creationId xmlns:a16="http://schemas.microsoft.com/office/drawing/2014/main" id="{4F291C47-69CC-7FB0-6906-76D8B67D2908}"/>
                </a:ext>
              </a:extLst>
            </p:cNvPr>
            <p:cNvSpPr/>
            <p:nvPr/>
          </p:nvSpPr>
          <p:spPr>
            <a:xfrm>
              <a:off x="127159" y="47976"/>
              <a:ext cx="2565510" cy="609600"/>
            </a:xfrm>
            <a:custGeom>
              <a:avLst/>
              <a:gdLst/>
              <a:ahLst/>
              <a:cxnLst/>
              <a:rect l="l" t="t" r="r" b="b"/>
              <a:pathLst>
                <a:path w="2667110" h="609600">
                  <a:moveTo>
                    <a:pt x="203200" y="0"/>
                  </a:moveTo>
                  <a:lnTo>
                    <a:pt x="2667110" y="0"/>
                  </a:lnTo>
                  <a:lnTo>
                    <a:pt x="2463910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2C2376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19" name="TextBox 4">
              <a:extLst>
                <a:ext uri="{FF2B5EF4-FFF2-40B4-BE49-F238E27FC236}">
                  <a16:creationId xmlns:a16="http://schemas.microsoft.com/office/drawing/2014/main" id="{AA8643E6-7BDB-595B-3963-58526234E884}"/>
                </a:ext>
              </a:extLst>
            </p:cNvPr>
            <p:cNvSpPr txBox="1"/>
            <p:nvPr/>
          </p:nvSpPr>
          <p:spPr>
            <a:xfrm>
              <a:off x="101600" y="28575"/>
              <a:ext cx="2463911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4"/>
                </a:lnSpc>
              </a:pPr>
              <a:endParaRPr/>
            </a:p>
          </p:txBody>
        </p:sp>
      </p:grpSp>
      <p:sp>
        <p:nvSpPr>
          <p:cNvPr id="20" name="TextBox 12">
            <a:extLst>
              <a:ext uri="{FF2B5EF4-FFF2-40B4-BE49-F238E27FC236}">
                <a16:creationId xmlns:a16="http://schemas.microsoft.com/office/drawing/2014/main" id="{71EE6FAE-3692-76D9-534D-FA8D3FE24296}"/>
              </a:ext>
            </a:extLst>
          </p:cNvPr>
          <p:cNvSpPr txBox="1"/>
          <p:nvPr/>
        </p:nvSpPr>
        <p:spPr>
          <a:xfrm>
            <a:off x="1578803" y="2750380"/>
            <a:ext cx="5423121" cy="5722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143"/>
              </a:lnSpc>
            </a:pPr>
            <a:r>
              <a:rPr lang="en-US" sz="2800" b="1" spc="264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Garet Bold"/>
                <a:cs typeface="Arial" panose="020B0604020202020204" pitchFamily="34" charset="0"/>
                <a:sym typeface="Garet Bold"/>
              </a:rPr>
              <a:t>ROL DE TOMADORES</a:t>
            </a:r>
            <a:endParaRPr lang="en-US" sz="2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Garet Bold"/>
              <a:cs typeface="Arial" panose="020B0604020202020204" pitchFamily="34" charset="0"/>
              <a:sym typeface="Garet Bold"/>
            </a:endParaRPr>
          </a:p>
        </p:txBody>
      </p:sp>
      <p:sp>
        <p:nvSpPr>
          <p:cNvPr id="21" name="TextBox 12">
            <a:extLst>
              <a:ext uri="{FF2B5EF4-FFF2-40B4-BE49-F238E27FC236}">
                <a16:creationId xmlns:a16="http://schemas.microsoft.com/office/drawing/2014/main" id="{1D5400B1-88B5-B6C3-5B52-7DD6E8D36D46}"/>
              </a:ext>
            </a:extLst>
          </p:cNvPr>
          <p:cNvSpPr txBox="1"/>
          <p:nvPr/>
        </p:nvSpPr>
        <p:spPr>
          <a:xfrm>
            <a:off x="11181229" y="2685107"/>
            <a:ext cx="5926752" cy="5722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43"/>
              </a:lnSpc>
            </a:pPr>
            <a:r>
              <a:rPr lang="en-US" sz="2800" b="1" spc="264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Garet Bold"/>
                <a:cs typeface="Arial" panose="020B0604020202020204" pitchFamily="34" charset="0"/>
                <a:sym typeface="Garet Bold"/>
              </a:rPr>
              <a:t>CONTROLE DOS RISCOS</a:t>
            </a:r>
            <a:endParaRPr lang="en-US" sz="2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Garet Bold"/>
              <a:cs typeface="Arial" panose="020B0604020202020204" pitchFamily="34" charset="0"/>
              <a:sym typeface="Garet Bold"/>
            </a:endParaRPr>
          </a:p>
        </p:txBody>
      </p:sp>
      <p:sp>
        <p:nvSpPr>
          <p:cNvPr id="26" name="TextBox 15">
            <a:extLst>
              <a:ext uri="{FF2B5EF4-FFF2-40B4-BE49-F238E27FC236}">
                <a16:creationId xmlns:a16="http://schemas.microsoft.com/office/drawing/2014/main" id="{3453448C-4D0C-4F18-EC84-E26B28B2A118}"/>
              </a:ext>
            </a:extLst>
          </p:cNvPr>
          <p:cNvSpPr txBox="1"/>
          <p:nvPr/>
        </p:nvSpPr>
        <p:spPr>
          <a:xfrm>
            <a:off x="874283" y="4035199"/>
            <a:ext cx="7140033" cy="15901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94"/>
              </a:lnSpc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CAPAG A e B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-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Ativos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Aposentados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e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Pensionistas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.</a:t>
            </a:r>
          </a:p>
          <a:p>
            <a:pPr>
              <a:lnSpc>
                <a:spcPts val="3094"/>
              </a:lnSpc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CAPAG C e D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-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Aposentados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e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Pensionistas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Garet Light"/>
              <a:cs typeface="Arial" panose="020B0604020202020204" pitchFamily="34" charset="0"/>
              <a:sym typeface="Garet Light"/>
            </a:endParaRPr>
          </a:p>
          <a:p>
            <a:pPr marL="561341" lvl="1" indent="-280670" algn="l">
              <a:lnSpc>
                <a:spcPts val="3094"/>
              </a:lnSpc>
              <a:buFont typeface="Arial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Segregação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de Massa: Fundo em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Capitalização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Garet Light"/>
              <a:cs typeface="Arial" panose="020B0604020202020204" pitchFamily="34" charset="0"/>
              <a:sym typeface="Garet Light"/>
            </a:endParaRPr>
          </a:p>
          <a:p>
            <a:pPr algn="l">
              <a:lnSpc>
                <a:spcPts val="3094"/>
              </a:lnSpc>
            </a:pPr>
            <a:endParaRPr lang="en-US" sz="2600" dirty="0">
              <a:solidFill>
                <a:srgbClr val="002730"/>
              </a:solidFill>
              <a:ea typeface="Garet Light"/>
              <a:cs typeface="Garet Light"/>
              <a:sym typeface="Garet Light"/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856931E9-EAAB-942E-4071-FE5ADA727CEF}"/>
              </a:ext>
            </a:extLst>
          </p:cNvPr>
          <p:cNvSpPr txBox="1"/>
          <p:nvPr/>
        </p:nvSpPr>
        <p:spPr>
          <a:xfrm>
            <a:off x="10790847" y="3879227"/>
            <a:ext cx="7268013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Constituir Fundos Garantidores e/ou de Oscilação de Riscos;</a:t>
            </a:r>
          </a:p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Contratar Seguros Autorizados pela Superintendência de Seguros Privados – SUSEP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endParaRPr lang="pt-BR" sz="2600" dirty="0"/>
          </a:p>
        </p:txBody>
      </p:sp>
      <p:sp>
        <p:nvSpPr>
          <p:cNvPr id="28" name="TextBox 13">
            <a:extLst>
              <a:ext uri="{FF2B5EF4-FFF2-40B4-BE49-F238E27FC236}">
                <a16:creationId xmlns:a16="http://schemas.microsoft.com/office/drawing/2014/main" id="{C7E96D30-C062-60D4-2749-6066913A428F}"/>
              </a:ext>
            </a:extLst>
          </p:cNvPr>
          <p:cNvSpPr txBox="1"/>
          <p:nvPr/>
        </p:nvSpPr>
        <p:spPr>
          <a:xfrm>
            <a:off x="1348658" y="7826923"/>
            <a:ext cx="5457730" cy="11067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71196" lvl="1" indent="-335598" algn="l">
              <a:lnSpc>
                <a:spcPts val="4352"/>
              </a:lnSpc>
              <a:buFont typeface="Arial"/>
              <a:buChar char="•"/>
            </a:pPr>
            <a:r>
              <a:rPr lang="en-US" sz="3100" i="1" dirty="0">
                <a:solidFill>
                  <a:schemeClr val="bg1"/>
                </a:solidFill>
                <a:latin typeface="Arial" panose="020B0604020202020204" pitchFamily="34" charset="0"/>
                <a:ea typeface="Garet Italics"/>
                <a:cs typeface="Arial" panose="020B0604020202020204" pitchFamily="34" charset="0"/>
                <a:sym typeface="Garet Italics"/>
              </a:rPr>
              <a:t>5% - SEM </a:t>
            </a:r>
            <a:r>
              <a:rPr lang="en-US" sz="3100" i="1" dirty="0" err="1">
                <a:solidFill>
                  <a:schemeClr val="bg1"/>
                </a:solidFill>
                <a:latin typeface="Arial" panose="020B0604020202020204" pitchFamily="34" charset="0"/>
                <a:ea typeface="Garet Italics"/>
                <a:cs typeface="Arial" panose="020B0604020202020204" pitchFamily="34" charset="0"/>
                <a:sym typeface="Garet Italics"/>
              </a:rPr>
              <a:t>Pró</a:t>
            </a:r>
            <a:r>
              <a:rPr lang="en-US" sz="3100" i="1" dirty="0">
                <a:solidFill>
                  <a:schemeClr val="bg1"/>
                </a:solidFill>
                <a:latin typeface="Arial" panose="020B0604020202020204" pitchFamily="34" charset="0"/>
                <a:ea typeface="Garet Italics"/>
                <a:cs typeface="Arial" panose="020B0604020202020204" pitchFamily="34" charset="0"/>
                <a:sym typeface="Garet Italics"/>
              </a:rPr>
              <a:t> - </a:t>
            </a:r>
            <a:r>
              <a:rPr lang="en-US" sz="3100" i="1" dirty="0" err="1">
                <a:solidFill>
                  <a:schemeClr val="bg1"/>
                </a:solidFill>
                <a:latin typeface="Arial" panose="020B0604020202020204" pitchFamily="34" charset="0"/>
                <a:ea typeface="Garet Italics"/>
                <a:cs typeface="Arial" panose="020B0604020202020204" pitchFamily="34" charset="0"/>
                <a:sym typeface="Garet Italics"/>
              </a:rPr>
              <a:t>Gestão</a:t>
            </a:r>
            <a:endParaRPr lang="en-US" sz="3100" i="1" dirty="0">
              <a:solidFill>
                <a:schemeClr val="bg1"/>
              </a:solidFill>
              <a:latin typeface="Arial" panose="020B0604020202020204" pitchFamily="34" charset="0"/>
              <a:ea typeface="Garet Italics"/>
              <a:cs typeface="Arial" panose="020B0604020202020204" pitchFamily="34" charset="0"/>
              <a:sym typeface="Garet Italics"/>
            </a:endParaRPr>
          </a:p>
          <a:p>
            <a:pPr marL="671196" lvl="1" indent="-335598" algn="l">
              <a:lnSpc>
                <a:spcPts val="4352"/>
              </a:lnSpc>
              <a:buFont typeface="Arial"/>
              <a:buChar char="•"/>
            </a:pPr>
            <a:r>
              <a:rPr lang="en-US" sz="3100" i="1" dirty="0">
                <a:solidFill>
                  <a:schemeClr val="bg1"/>
                </a:solidFill>
                <a:latin typeface="Arial" panose="020B0604020202020204" pitchFamily="34" charset="0"/>
                <a:ea typeface="Garet Italics"/>
                <a:cs typeface="Arial" panose="020B0604020202020204" pitchFamily="34" charset="0"/>
                <a:sym typeface="Garet Italics"/>
              </a:rPr>
              <a:t>10% - COM </a:t>
            </a:r>
            <a:r>
              <a:rPr lang="en-US" sz="3100" i="1" dirty="0" err="1">
                <a:solidFill>
                  <a:schemeClr val="bg1"/>
                </a:solidFill>
                <a:latin typeface="Arial" panose="020B0604020202020204" pitchFamily="34" charset="0"/>
                <a:ea typeface="Garet Italics"/>
                <a:cs typeface="Arial" panose="020B0604020202020204" pitchFamily="34" charset="0"/>
                <a:sym typeface="Garet Italics"/>
              </a:rPr>
              <a:t>Pró</a:t>
            </a:r>
            <a:r>
              <a:rPr lang="en-US" sz="3100" i="1" dirty="0">
                <a:solidFill>
                  <a:schemeClr val="bg1"/>
                </a:solidFill>
                <a:latin typeface="Arial" panose="020B0604020202020204" pitchFamily="34" charset="0"/>
                <a:ea typeface="Garet Italics"/>
                <a:cs typeface="Arial" panose="020B0604020202020204" pitchFamily="34" charset="0"/>
                <a:sym typeface="Garet Italics"/>
              </a:rPr>
              <a:t> - </a:t>
            </a:r>
            <a:r>
              <a:rPr lang="en-US" sz="3100" i="1" dirty="0" err="1">
                <a:solidFill>
                  <a:schemeClr val="bg1"/>
                </a:solidFill>
                <a:latin typeface="Arial" panose="020B0604020202020204" pitchFamily="34" charset="0"/>
                <a:ea typeface="Garet Italics"/>
                <a:cs typeface="Arial" panose="020B0604020202020204" pitchFamily="34" charset="0"/>
                <a:sym typeface="Garet Italics"/>
              </a:rPr>
              <a:t>Gestão</a:t>
            </a:r>
            <a:endParaRPr lang="en-US" sz="3100" i="1" dirty="0">
              <a:solidFill>
                <a:schemeClr val="bg1"/>
              </a:solidFill>
              <a:latin typeface="Arial" panose="020B0604020202020204" pitchFamily="34" charset="0"/>
              <a:ea typeface="Garet Italics"/>
              <a:cs typeface="Arial" panose="020B0604020202020204" pitchFamily="34" charset="0"/>
              <a:sym typeface="Garet Italics"/>
            </a:endParaRP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C95C30B0-D0ED-9C08-095A-2ED481240892}"/>
              </a:ext>
            </a:extLst>
          </p:cNvPr>
          <p:cNvSpPr txBox="1"/>
          <p:nvPr/>
        </p:nvSpPr>
        <p:spPr>
          <a:xfrm>
            <a:off x="10790848" y="7515982"/>
            <a:ext cx="731292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Montante disponível para Empréstimo;</a:t>
            </a:r>
          </a:p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Valor das Prestações;</a:t>
            </a:r>
          </a:p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Prazo Máximo de Empréstimo;</a:t>
            </a:r>
          </a:p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Critérios de Elegibilidade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2B24ECC6-0E11-3F34-2627-84BE511E6010}"/>
              </a:ext>
            </a:extLst>
          </p:cNvPr>
          <p:cNvSpPr txBox="1"/>
          <p:nvPr/>
        </p:nvSpPr>
        <p:spPr>
          <a:xfrm>
            <a:off x="1410817" y="5907240"/>
            <a:ext cx="6066963" cy="895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7480"/>
              </a:lnSpc>
            </a:pPr>
            <a:r>
              <a:rPr lang="en-US" sz="2800" b="1" spc="183" dirty="0">
                <a:solidFill>
                  <a:srgbClr val="FFFFFF"/>
                </a:solidFill>
                <a:latin typeface="Arial" panose="020B0604020202020204" pitchFamily="34" charset="0"/>
                <a:ea typeface="Garet Bold"/>
                <a:cs typeface="Arial" panose="020B0604020202020204" pitchFamily="34" charset="0"/>
                <a:sym typeface="Garet Bold"/>
              </a:rPr>
              <a:t>LIMITE DE APLICAÇÃO - PL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1E7AD10D-93FF-5DC7-773A-690DE225DF42}"/>
              </a:ext>
            </a:extLst>
          </p:cNvPr>
          <p:cNvSpPr txBox="1"/>
          <p:nvPr/>
        </p:nvSpPr>
        <p:spPr>
          <a:xfrm>
            <a:off x="10276533" y="5909057"/>
            <a:ext cx="8341556" cy="921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7480"/>
              </a:lnSpc>
            </a:pPr>
            <a:r>
              <a:rPr lang="en-US" sz="2800" b="1" spc="183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POLÍTICA ANUAL DE INVESTIMENTOS</a:t>
            </a:r>
          </a:p>
        </p:txBody>
      </p:sp>
    </p:spTree>
    <p:extLst>
      <p:ext uri="{BB962C8B-B14F-4D97-AF65-F5344CB8AC3E}">
        <p14:creationId xmlns:p14="http://schemas.microsoft.com/office/powerpoint/2010/main" val="357445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004B59-4BEF-C70F-9DA5-77DA76376A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9B103F10-F114-23E9-8E6D-6FE44CD0B0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6119DF31-D3C5-8171-D57A-98E471C36B6F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371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9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+mj-ea"/>
              <a:cs typeface="+mj-cs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9B4385EF-2A45-4FCA-92F9-F0A12B4BB87D}"/>
              </a:ext>
            </a:extLst>
          </p:cNvPr>
          <p:cNvSpPr/>
          <p:nvPr/>
        </p:nvSpPr>
        <p:spPr>
          <a:xfrm>
            <a:off x="1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DF085919-A47F-DBC8-D01E-4A6260C4A9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sp>
        <p:nvSpPr>
          <p:cNvPr id="16" name="TextBox 13">
            <a:extLst>
              <a:ext uri="{FF2B5EF4-FFF2-40B4-BE49-F238E27FC236}">
                <a16:creationId xmlns:a16="http://schemas.microsoft.com/office/drawing/2014/main" id="{B603D525-F607-43E0-8E37-4DF36D6FB213}"/>
              </a:ext>
            </a:extLst>
          </p:cNvPr>
          <p:cNvSpPr txBox="1"/>
          <p:nvPr/>
        </p:nvSpPr>
        <p:spPr>
          <a:xfrm>
            <a:off x="9247800" y="376643"/>
            <a:ext cx="8535229" cy="14965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3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32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et Bold"/>
                <a:ea typeface="Garet Bold"/>
                <a:cs typeface="Garet Bold"/>
                <a:sym typeface="Garet Bold"/>
              </a:rPr>
              <a:t>GESTÃO DOS RISCOS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EB7B60A4-A7BA-66A5-D4B5-1BFEA0776129}"/>
              </a:ext>
            </a:extLst>
          </p:cNvPr>
          <p:cNvGrpSpPr/>
          <p:nvPr/>
        </p:nvGrpSpPr>
        <p:grpSpPr>
          <a:xfrm>
            <a:off x="767443" y="6783797"/>
            <a:ext cx="7837714" cy="1321873"/>
            <a:chOff x="0" y="0"/>
            <a:chExt cx="2064254" cy="348148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78327078-C879-0A14-C902-04A73E5BBF34}"/>
                </a:ext>
              </a:extLst>
            </p:cNvPr>
            <p:cNvSpPr/>
            <p:nvPr/>
          </p:nvSpPr>
          <p:spPr>
            <a:xfrm>
              <a:off x="0" y="0"/>
              <a:ext cx="2064254" cy="348148"/>
            </a:xfrm>
            <a:custGeom>
              <a:avLst/>
              <a:gdLst/>
              <a:ahLst/>
              <a:cxnLst/>
              <a:rect l="l" t="t" r="r" b="b"/>
              <a:pathLst>
                <a:path w="2064254" h="348148">
                  <a:moveTo>
                    <a:pt x="203200" y="0"/>
                  </a:moveTo>
                  <a:lnTo>
                    <a:pt x="1861054" y="0"/>
                  </a:lnTo>
                  <a:lnTo>
                    <a:pt x="2064254" y="348148"/>
                  </a:lnTo>
                  <a:lnTo>
                    <a:pt x="0" y="348148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0BBD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TextBox 6">
              <a:extLst>
                <a:ext uri="{FF2B5EF4-FFF2-40B4-BE49-F238E27FC236}">
                  <a16:creationId xmlns:a16="http://schemas.microsoft.com/office/drawing/2014/main" id="{8C92B0EF-3555-1837-2EE1-E0693E3D801E}"/>
                </a:ext>
              </a:extLst>
            </p:cNvPr>
            <p:cNvSpPr txBox="1"/>
            <p:nvPr/>
          </p:nvSpPr>
          <p:spPr>
            <a:xfrm>
              <a:off x="127000" y="-38100"/>
              <a:ext cx="1810254" cy="3862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Freeform 7">
            <a:extLst>
              <a:ext uri="{FF2B5EF4-FFF2-40B4-BE49-F238E27FC236}">
                <a16:creationId xmlns:a16="http://schemas.microsoft.com/office/drawing/2014/main" id="{CC490840-93B5-231C-8D9E-1D00C8D691C9}"/>
              </a:ext>
            </a:extLst>
          </p:cNvPr>
          <p:cNvSpPr/>
          <p:nvPr/>
        </p:nvSpPr>
        <p:spPr>
          <a:xfrm>
            <a:off x="4277834" y="7963249"/>
            <a:ext cx="954235" cy="952500"/>
          </a:xfrm>
          <a:custGeom>
            <a:avLst/>
            <a:gdLst/>
            <a:ahLst/>
            <a:cxnLst/>
            <a:rect l="l" t="t" r="r" b="b"/>
            <a:pathLst>
              <a:path w="954235" h="952500">
                <a:moveTo>
                  <a:pt x="0" y="0"/>
                </a:moveTo>
                <a:lnTo>
                  <a:pt x="954235" y="0"/>
                </a:lnTo>
                <a:lnTo>
                  <a:pt x="954235" y="952500"/>
                </a:lnTo>
                <a:lnTo>
                  <a:pt x="0" y="952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1" name="Group 8">
            <a:extLst>
              <a:ext uri="{FF2B5EF4-FFF2-40B4-BE49-F238E27FC236}">
                <a16:creationId xmlns:a16="http://schemas.microsoft.com/office/drawing/2014/main" id="{718FA408-8A2E-5F83-4841-A5654656E429}"/>
              </a:ext>
            </a:extLst>
          </p:cNvPr>
          <p:cNvGrpSpPr/>
          <p:nvPr/>
        </p:nvGrpSpPr>
        <p:grpSpPr>
          <a:xfrm>
            <a:off x="4277834" y="7658448"/>
            <a:ext cx="839678" cy="839678"/>
            <a:chOff x="0" y="0"/>
            <a:chExt cx="765551" cy="765551"/>
          </a:xfrm>
        </p:grpSpPr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A779AEA9-09AF-3714-324D-855AC7BAEF1E}"/>
                </a:ext>
              </a:extLst>
            </p:cNvPr>
            <p:cNvSpPr/>
            <p:nvPr/>
          </p:nvSpPr>
          <p:spPr>
            <a:xfrm>
              <a:off x="0" y="0"/>
              <a:ext cx="765551" cy="765551"/>
            </a:xfrm>
            <a:custGeom>
              <a:avLst/>
              <a:gdLst/>
              <a:ahLst/>
              <a:cxnLst/>
              <a:rect l="l" t="t" r="r" b="b"/>
              <a:pathLst>
                <a:path w="765551" h="765551">
                  <a:moveTo>
                    <a:pt x="382776" y="0"/>
                  </a:moveTo>
                  <a:cubicBezTo>
                    <a:pt x="171374" y="0"/>
                    <a:pt x="0" y="171374"/>
                    <a:pt x="0" y="382776"/>
                  </a:cubicBezTo>
                  <a:cubicBezTo>
                    <a:pt x="0" y="594177"/>
                    <a:pt x="171374" y="765551"/>
                    <a:pt x="382776" y="765551"/>
                  </a:cubicBezTo>
                  <a:cubicBezTo>
                    <a:pt x="594177" y="765551"/>
                    <a:pt x="765551" y="594177"/>
                    <a:pt x="765551" y="382776"/>
                  </a:cubicBezTo>
                  <a:cubicBezTo>
                    <a:pt x="765551" y="171374"/>
                    <a:pt x="594177" y="0"/>
                    <a:pt x="382776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TextBox 10">
              <a:extLst>
                <a:ext uri="{FF2B5EF4-FFF2-40B4-BE49-F238E27FC236}">
                  <a16:creationId xmlns:a16="http://schemas.microsoft.com/office/drawing/2014/main" id="{6222C60A-4C74-C162-49E4-1CF08537A679}"/>
                </a:ext>
              </a:extLst>
            </p:cNvPr>
            <p:cNvSpPr txBox="1"/>
            <p:nvPr/>
          </p:nvSpPr>
          <p:spPr>
            <a:xfrm>
              <a:off x="71770" y="33670"/>
              <a:ext cx="622010" cy="660110"/>
            </a:xfrm>
            <a:prstGeom prst="rect">
              <a:avLst/>
            </a:prstGeom>
          </p:spPr>
          <p:txBody>
            <a:bodyPr lIns="33187" tIns="33187" rIns="33187" bIns="3318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5" name="Group 11">
            <a:extLst>
              <a:ext uri="{FF2B5EF4-FFF2-40B4-BE49-F238E27FC236}">
                <a16:creationId xmlns:a16="http://schemas.microsoft.com/office/drawing/2014/main" id="{8D72C203-E340-60FC-AF71-194D43F334F5}"/>
              </a:ext>
            </a:extLst>
          </p:cNvPr>
          <p:cNvGrpSpPr/>
          <p:nvPr/>
        </p:nvGrpSpPr>
        <p:grpSpPr>
          <a:xfrm>
            <a:off x="1785483" y="5069054"/>
            <a:ext cx="5786371" cy="1321873"/>
            <a:chOff x="0" y="0"/>
            <a:chExt cx="1523983" cy="348148"/>
          </a:xfrm>
        </p:grpSpPr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6275FCA5-588B-F7A9-C96C-C80054D8FB55}"/>
                </a:ext>
              </a:extLst>
            </p:cNvPr>
            <p:cNvSpPr/>
            <p:nvPr/>
          </p:nvSpPr>
          <p:spPr>
            <a:xfrm>
              <a:off x="0" y="0"/>
              <a:ext cx="1523983" cy="348148"/>
            </a:xfrm>
            <a:custGeom>
              <a:avLst/>
              <a:gdLst/>
              <a:ahLst/>
              <a:cxnLst/>
              <a:rect l="l" t="t" r="r" b="b"/>
              <a:pathLst>
                <a:path w="1523983" h="348148">
                  <a:moveTo>
                    <a:pt x="203200" y="0"/>
                  </a:moveTo>
                  <a:lnTo>
                    <a:pt x="1320783" y="0"/>
                  </a:lnTo>
                  <a:lnTo>
                    <a:pt x="1523983" y="348148"/>
                  </a:lnTo>
                  <a:lnTo>
                    <a:pt x="0" y="348148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0D19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TextBox 13">
              <a:extLst>
                <a:ext uri="{FF2B5EF4-FFF2-40B4-BE49-F238E27FC236}">
                  <a16:creationId xmlns:a16="http://schemas.microsoft.com/office/drawing/2014/main" id="{F7B998D3-A0AD-23F0-636E-430D46EACA53}"/>
                </a:ext>
              </a:extLst>
            </p:cNvPr>
            <p:cNvSpPr txBox="1"/>
            <p:nvPr/>
          </p:nvSpPr>
          <p:spPr>
            <a:xfrm>
              <a:off x="127000" y="-38100"/>
              <a:ext cx="1269983" cy="3862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2" name="Freeform 14">
            <a:extLst>
              <a:ext uri="{FF2B5EF4-FFF2-40B4-BE49-F238E27FC236}">
                <a16:creationId xmlns:a16="http://schemas.microsoft.com/office/drawing/2014/main" id="{2A8E2891-EFA8-244B-39AF-63DC10F23599}"/>
              </a:ext>
            </a:extLst>
          </p:cNvPr>
          <p:cNvSpPr/>
          <p:nvPr/>
        </p:nvSpPr>
        <p:spPr>
          <a:xfrm>
            <a:off x="4277834" y="6117873"/>
            <a:ext cx="954235" cy="952500"/>
          </a:xfrm>
          <a:custGeom>
            <a:avLst/>
            <a:gdLst/>
            <a:ahLst/>
            <a:cxnLst/>
            <a:rect l="l" t="t" r="r" b="b"/>
            <a:pathLst>
              <a:path w="954235" h="952500">
                <a:moveTo>
                  <a:pt x="0" y="0"/>
                </a:moveTo>
                <a:lnTo>
                  <a:pt x="954235" y="0"/>
                </a:lnTo>
                <a:lnTo>
                  <a:pt x="954235" y="952500"/>
                </a:lnTo>
                <a:lnTo>
                  <a:pt x="0" y="952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3" name="Group 15">
            <a:extLst>
              <a:ext uri="{FF2B5EF4-FFF2-40B4-BE49-F238E27FC236}">
                <a16:creationId xmlns:a16="http://schemas.microsoft.com/office/drawing/2014/main" id="{65CD15F1-9758-3C45-7FB2-96B9A9F0284A}"/>
              </a:ext>
            </a:extLst>
          </p:cNvPr>
          <p:cNvGrpSpPr/>
          <p:nvPr/>
        </p:nvGrpSpPr>
        <p:grpSpPr>
          <a:xfrm>
            <a:off x="4277834" y="6001759"/>
            <a:ext cx="839678" cy="839678"/>
            <a:chOff x="0" y="0"/>
            <a:chExt cx="765551" cy="765551"/>
          </a:xfrm>
        </p:grpSpPr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4279D5EC-3EEA-F6A3-E90C-3C7C42DDD959}"/>
                </a:ext>
              </a:extLst>
            </p:cNvPr>
            <p:cNvSpPr/>
            <p:nvPr/>
          </p:nvSpPr>
          <p:spPr>
            <a:xfrm>
              <a:off x="0" y="0"/>
              <a:ext cx="765551" cy="765551"/>
            </a:xfrm>
            <a:custGeom>
              <a:avLst/>
              <a:gdLst/>
              <a:ahLst/>
              <a:cxnLst/>
              <a:rect l="l" t="t" r="r" b="b"/>
              <a:pathLst>
                <a:path w="765551" h="765551">
                  <a:moveTo>
                    <a:pt x="382776" y="0"/>
                  </a:moveTo>
                  <a:cubicBezTo>
                    <a:pt x="171374" y="0"/>
                    <a:pt x="0" y="171374"/>
                    <a:pt x="0" y="382776"/>
                  </a:cubicBezTo>
                  <a:cubicBezTo>
                    <a:pt x="0" y="594177"/>
                    <a:pt x="171374" y="765551"/>
                    <a:pt x="382776" y="765551"/>
                  </a:cubicBezTo>
                  <a:cubicBezTo>
                    <a:pt x="594177" y="765551"/>
                    <a:pt x="765551" y="594177"/>
                    <a:pt x="765551" y="382776"/>
                  </a:cubicBezTo>
                  <a:cubicBezTo>
                    <a:pt x="765551" y="171374"/>
                    <a:pt x="594177" y="0"/>
                    <a:pt x="382776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TextBox 17">
              <a:extLst>
                <a:ext uri="{FF2B5EF4-FFF2-40B4-BE49-F238E27FC236}">
                  <a16:creationId xmlns:a16="http://schemas.microsoft.com/office/drawing/2014/main" id="{64D8211F-87BB-5A95-90B6-D3EF827329A2}"/>
                </a:ext>
              </a:extLst>
            </p:cNvPr>
            <p:cNvSpPr txBox="1"/>
            <p:nvPr/>
          </p:nvSpPr>
          <p:spPr>
            <a:xfrm>
              <a:off x="71770" y="33670"/>
              <a:ext cx="622010" cy="660110"/>
            </a:xfrm>
            <a:prstGeom prst="rect">
              <a:avLst/>
            </a:prstGeom>
          </p:spPr>
          <p:txBody>
            <a:bodyPr lIns="33187" tIns="33187" rIns="33187" bIns="3318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7" name="Group 18">
            <a:extLst>
              <a:ext uri="{FF2B5EF4-FFF2-40B4-BE49-F238E27FC236}">
                <a16:creationId xmlns:a16="http://schemas.microsoft.com/office/drawing/2014/main" id="{C9447D77-3AB5-8B9F-941E-EF00D07848FE}"/>
              </a:ext>
            </a:extLst>
          </p:cNvPr>
          <p:cNvGrpSpPr/>
          <p:nvPr/>
        </p:nvGrpSpPr>
        <p:grpSpPr>
          <a:xfrm>
            <a:off x="2865149" y="3310391"/>
            <a:ext cx="3665305" cy="1321873"/>
            <a:chOff x="0" y="0"/>
            <a:chExt cx="965348" cy="348148"/>
          </a:xfrm>
        </p:grpSpPr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117BD645-1665-13B2-E35A-B0C424E49DDA}"/>
                </a:ext>
              </a:extLst>
            </p:cNvPr>
            <p:cNvSpPr/>
            <p:nvPr/>
          </p:nvSpPr>
          <p:spPr>
            <a:xfrm>
              <a:off x="0" y="0"/>
              <a:ext cx="965348" cy="348148"/>
            </a:xfrm>
            <a:custGeom>
              <a:avLst/>
              <a:gdLst/>
              <a:ahLst/>
              <a:cxnLst/>
              <a:rect l="l" t="t" r="r" b="b"/>
              <a:pathLst>
                <a:path w="965348" h="348148">
                  <a:moveTo>
                    <a:pt x="203200" y="0"/>
                  </a:moveTo>
                  <a:lnTo>
                    <a:pt x="762148" y="0"/>
                  </a:lnTo>
                  <a:lnTo>
                    <a:pt x="965348" y="348148"/>
                  </a:lnTo>
                  <a:lnTo>
                    <a:pt x="0" y="348148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A2D34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TextBox 20">
              <a:extLst>
                <a:ext uri="{FF2B5EF4-FFF2-40B4-BE49-F238E27FC236}">
                  <a16:creationId xmlns:a16="http://schemas.microsoft.com/office/drawing/2014/main" id="{D6107006-A441-8F27-4554-4914A3DA3F0C}"/>
                </a:ext>
              </a:extLst>
            </p:cNvPr>
            <p:cNvSpPr txBox="1"/>
            <p:nvPr/>
          </p:nvSpPr>
          <p:spPr>
            <a:xfrm>
              <a:off x="127000" y="-38100"/>
              <a:ext cx="711348" cy="3862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5" name="Freeform 24">
            <a:extLst>
              <a:ext uri="{FF2B5EF4-FFF2-40B4-BE49-F238E27FC236}">
                <a16:creationId xmlns:a16="http://schemas.microsoft.com/office/drawing/2014/main" id="{7C2E9F5B-4ACF-D65F-F974-E1A05DCC600B}"/>
              </a:ext>
            </a:extLst>
          </p:cNvPr>
          <p:cNvSpPr/>
          <p:nvPr/>
        </p:nvSpPr>
        <p:spPr>
          <a:xfrm>
            <a:off x="4277834" y="4272125"/>
            <a:ext cx="954235" cy="952500"/>
          </a:xfrm>
          <a:custGeom>
            <a:avLst/>
            <a:gdLst/>
            <a:ahLst/>
            <a:cxnLst/>
            <a:rect l="l" t="t" r="r" b="b"/>
            <a:pathLst>
              <a:path w="954235" h="952500">
                <a:moveTo>
                  <a:pt x="0" y="0"/>
                </a:moveTo>
                <a:lnTo>
                  <a:pt x="954235" y="0"/>
                </a:lnTo>
                <a:lnTo>
                  <a:pt x="954235" y="952500"/>
                </a:lnTo>
                <a:lnTo>
                  <a:pt x="0" y="952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6" name="Group 25">
            <a:extLst>
              <a:ext uri="{FF2B5EF4-FFF2-40B4-BE49-F238E27FC236}">
                <a16:creationId xmlns:a16="http://schemas.microsoft.com/office/drawing/2014/main" id="{E7B36AF7-DA12-ABDE-1DA7-5529DA095474}"/>
              </a:ext>
            </a:extLst>
          </p:cNvPr>
          <p:cNvGrpSpPr/>
          <p:nvPr/>
        </p:nvGrpSpPr>
        <p:grpSpPr>
          <a:xfrm>
            <a:off x="4277834" y="4156013"/>
            <a:ext cx="839678" cy="839678"/>
            <a:chOff x="0" y="0"/>
            <a:chExt cx="765551" cy="765551"/>
          </a:xfrm>
        </p:grpSpPr>
        <p:sp>
          <p:nvSpPr>
            <p:cNvPr id="37" name="Freeform 26">
              <a:extLst>
                <a:ext uri="{FF2B5EF4-FFF2-40B4-BE49-F238E27FC236}">
                  <a16:creationId xmlns:a16="http://schemas.microsoft.com/office/drawing/2014/main" id="{484EECE4-B936-B7AC-A70C-9BDABE76C2C0}"/>
                </a:ext>
              </a:extLst>
            </p:cNvPr>
            <p:cNvSpPr/>
            <p:nvPr/>
          </p:nvSpPr>
          <p:spPr>
            <a:xfrm>
              <a:off x="0" y="0"/>
              <a:ext cx="765551" cy="765551"/>
            </a:xfrm>
            <a:custGeom>
              <a:avLst/>
              <a:gdLst/>
              <a:ahLst/>
              <a:cxnLst/>
              <a:rect l="l" t="t" r="r" b="b"/>
              <a:pathLst>
                <a:path w="765551" h="765551">
                  <a:moveTo>
                    <a:pt x="382776" y="0"/>
                  </a:moveTo>
                  <a:cubicBezTo>
                    <a:pt x="171374" y="0"/>
                    <a:pt x="0" y="171374"/>
                    <a:pt x="0" y="382776"/>
                  </a:cubicBezTo>
                  <a:cubicBezTo>
                    <a:pt x="0" y="594177"/>
                    <a:pt x="171374" y="765551"/>
                    <a:pt x="382776" y="765551"/>
                  </a:cubicBezTo>
                  <a:cubicBezTo>
                    <a:pt x="594177" y="765551"/>
                    <a:pt x="765551" y="594177"/>
                    <a:pt x="765551" y="382776"/>
                  </a:cubicBezTo>
                  <a:cubicBezTo>
                    <a:pt x="765551" y="171374"/>
                    <a:pt x="594177" y="0"/>
                    <a:pt x="382776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TextBox 27">
              <a:extLst>
                <a:ext uri="{FF2B5EF4-FFF2-40B4-BE49-F238E27FC236}">
                  <a16:creationId xmlns:a16="http://schemas.microsoft.com/office/drawing/2014/main" id="{065DC99B-53DC-5501-6B2A-2D84F80A540C}"/>
                </a:ext>
              </a:extLst>
            </p:cNvPr>
            <p:cNvSpPr txBox="1"/>
            <p:nvPr/>
          </p:nvSpPr>
          <p:spPr>
            <a:xfrm>
              <a:off x="71770" y="33670"/>
              <a:ext cx="622010" cy="660110"/>
            </a:xfrm>
            <a:prstGeom prst="rect">
              <a:avLst/>
            </a:prstGeom>
          </p:spPr>
          <p:txBody>
            <a:bodyPr lIns="33187" tIns="33187" rIns="33187" bIns="3318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0" name="Freeform 28">
            <a:extLst>
              <a:ext uri="{FF2B5EF4-FFF2-40B4-BE49-F238E27FC236}">
                <a16:creationId xmlns:a16="http://schemas.microsoft.com/office/drawing/2014/main" id="{647535DB-551B-19FB-9AE3-B4DE81248477}"/>
              </a:ext>
            </a:extLst>
          </p:cNvPr>
          <p:cNvSpPr/>
          <p:nvPr/>
        </p:nvSpPr>
        <p:spPr>
          <a:xfrm>
            <a:off x="4277834" y="2426378"/>
            <a:ext cx="954235" cy="952500"/>
          </a:xfrm>
          <a:custGeom>
            <a:avLst/>
            <a:gdLst/>
            <a:ahLst/>
            <a:cxnLst/>
            <a:rect l="l" t="t" r="r" b="b"/>
            <a:pathLst>
              <a:path w="954235" h="952500">
                <a:moveTo>
                  <a:pt x="0" y="0"/>
                </a:moveTo>
                <a:lnTo>
                  <a:pt x="954235" y="0"/>
                </a:lnTo>
                <a:lnTo>
                  <a:pt x="954235" y="952500"/>
                </a:lnTo>
                <a:lnTo>
                  <a:pt x="0" y="952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1" name="Group 29">
            <a:extLst>
              <a:ext uri="{FF2B5EF4-FFF2-40B4-BE49-F238E27FC236}">
                <a16:creationId xmlns:a16="http://schemas.microsoft.com/office/drawing/2014/main" id="{4A83D746-F188-E465-F925-D9422C02D3FF}"/>
              </a:ext>
            </a:extLst>
          </p:cNvPr>
          <p:cNvGrpSpPr/>
          <p:nvPr/>
        </p:nvGrpSpPr>
        <p:grpSpPr>
          <a:xfrm>
            <a:off x="4277834" y="2731180"/>
            <a:ext cx="839678" cy="839678"/>
            <a:chOff x="0" y="0"/>
            <a:chExt cx="765551" cy="765551"/>
          </a:xfrm>
        </p:grpSpPr>
        <p:sp>
          <p:nvSpPr>
            <p:cNvPr id="42" name="Freeform 30">
              <a:extLst>
                <a:ext uri="{FF2B5EF4-FFF2-40B4-BE49-F238E27FC236}">
                  <a16:creationId xmlns:a16="http://schemas.microsoft.com/office/drawing/2014/main" id="{34260464-C3D6-94F9-DAF4-4BAD1450A325}"/>
                </a:ext>
              </a:extLst>
            </p:cNvPr>
            <p:cNvSpPr/>
            <p:nvPr/>
          </p:nvSpPr>
          <p:spPr>
            <a:xfrm>
              <a:off x="0" y="0"/>
              <a:ext cx="765551" cy="765551"/>
            </a:xfrm>
            <a:custGeom>
              <a:avLst/>
              <a:gdLst/>
              <a:ahLst/>
              <a:cxnLst/>
              <a:rect l="l" t="t" r="r" b="b"/>
              <a:pathLst>
                <a:path w="765551" h="765551">
                  <a:moveTo>
                    <a:pt x="382776" y="0"/>
                  </a:moveTo>
                  <a:cubicBezTo>
                    <a:pt x="171374" y="0"/>
                    <a:pt x="0" y="171374"/>
                    <a:pt x="0" y="382776"/>
                  </a:cubicBezTo>
                  <a:cubicBezTo>
                    <a:pt x="0" y="594177"/>
                    <a:pt x="171374" y="765551"/>
                    <a:pt x="382776" y="765551"/>
                  </a:cubicBezTo>
                  <a:cubicBezTo>
                    <a:pt x="594177" y="765551"/>
                    <a:pt x="765551" y="594177"/>
                    <a:pt x="765551" y="382776"/>
                  </a:cubicBezTo>
                  <a:cubicBezTo>
                    <a:pt x="765551" y="171374"/>
                    <a:pt x="594177" y="0"/>
                    <a:pt x="382776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TextBox 31">
              <a:extLst>
                <a:ext uri="{FF2B5EF4-FFF2-40B4-BE49-F238E27FC236}">
                  <a16:creationId xmlns:a16="http://schemas.microsoft.com/office/drawing/2014/main" id="{B20A7E1E-FF3A-6ED1-6B72-40BDFC156709}"/>
                </a:ext>
              </a:extLst>
            </p:cNvPr>
            <p:cNvSpPr txBox="1"/>
            <p:nvPr/>
          </p:nvSpPr>
          <p:spPr>
            <a:xfrm>
              <a:off x="71770" y="33670"/>
              <a:ext cx="622010" cy="660110"/>
            </a:xfrm>
            <a:prstGeom prst="rect">
              <a:avLst/>
            </a:prstGeom>
          </p:spPr>
          <p:txBody>
            <a:bodyPr lIns="33187" tIns="33187" rIns="33187" bIns="3318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6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4" name="Freeform 32">
            <a:extLst>
              <a:ext uri="{FF2B5EF4-FFF2-40B4-BE49-F238E27FC236}">
                <a16:creationId xmlns:a16="http://schemas.microsoft.com/office/drawing/2014/main" id="{2CFBD8E5-A647-9E44-79AB-D1DF6FF0A128}"/>
              </a:ext>
            </a:extLst>
          </p:cNvPr>
          <p:cNvSpPr/>
          <p:nvPr/>
        </p:nvSpPr>
        <p:spPr>
          <a:xfrm>
            <a:off x="4498102" y="2946005"/>
            <a:ext cx="399143" cy="381000"/>
          </a:xfrm>
          <a:custGeom>
            <a:avLst/>
            <a:gdLst/>
            <a:ahLst/>
            <a:cxnLst/>
            <a:rect l="l" t="t" r="r" b="b"/>
            <a:pathLst>
              <a:path w="399143" h="381000">
                <a:moveTo>
                  <a:pt x="0" y="0"/>
                </a:moveTo>
                <a:lnTo>
                  <a:pt x="399143" y="0"/>
                </a:lnTo>
                <a:lnTo>
                  <a:pt x="399143" y="381000"/>
                </a:lnTo>
                <a:lnTo>
                  <a:pt x="0" y="3810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Freeform 33">
            <a:extLst>
              <a:ext uri="{FF2B5EF4-FFF2-40B4-BE49-F238E27FC236}">
                <a16:creationId xmlns:a16="http://schemas.microsoft.com/office/drawing/2014/main" id="{81F39E09-2B4A-58A5-DA1E-FF63F9590AD1}"/>
              </a:ext>
            </a:extLst>
          </p:cNvPr>
          <p:cNvSpPr/>
          <p:nvPr/>
        </p:nvSpPr>
        <p:spPr>
          <a:xfrm>
            <a:off x="4516872" y="4428895"/>
            <a:ext cx="361604" cy="381000"/>
          </a:xfrm>
          <a:custGeom>
            <a:avLst/>
            <a:gdLst/>
            <a:ahLst/>
            <a:cxnLst/>
            <a:rect l="l" t="t" r="r" b="b"/>
            <a:pathLst>
              <a:path w="361604" h="381000">
                <a:moveTo>
                  <a:pt x="0" y="0"/>
                </a:moveTo>
                <a:lnTo>
                  <a:pt x="361603" y="0"/>
                </a:lnTo>
                <a:lnTo>
                  <a:pt x="361603" y="381000"/>
                </a:lnTo>
                <a:lnTo>
                  <a:pt x="0" y="3810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Freeform 34">
            <a:extLst>
              <a:ext uri="{FF2B5EF4-FFF2-40B4-BE49-F238E27FC236}">
                <a16:creationId xmlns:a16="http://schemas.microsoft.com/office/drawing/2014/main" id="{E8667E3D-739A-7909-79A6-3753CC48A07A}"/>
              </a:ext>
            </a:extLst>
          </p:cNvPr>
          <p:cNvSpPr/>
          <p:nvPr/>
        </p:nvSpPr>
        <p:spPr>
          <a:xfrm>
            <a:off x="4507173" y="7945844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0" y="0"/>
                </a:moveTo>
                <a:lnTo>
                  <a:pt x="381000" y="0"/>
                </a:lnTo>
                <a:lnTo>
                  <a:pt x="381000" y="381000"/>
                </a:lnTo>
                <a:lnTo>
                  <a:pt x="0" y="3810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Freeform 35">
            <a:extLst>
              <a:ext uri="{FF2B5EF4-FFF2-40B4-BE49-F238E27FC236}">
                <a16:creationId xmlns:a16="http://schemas.microsoft.com/office/drawing/2014/main" id="{690D871A-895A-AF14-763E-1421C5341CE2}"/>
              </a:ext>
            </a:extLst>
          </p:cNvPr>
          <p:cNvSpPr/>
          <p:nvPr/>
        </p:nvSpPr>
        <p:spPr>
          <a:xfrm>
            <a:off x="4507173" y="6312740"/>
            <a:ext cx="381000" cy="304800"/>
          </a:xfrm>
          <a:custGeom>
            <a:avLst/>
            <a:gdLst/>
            <a:ahLst/>
            <a:cxnLst/>
            <a:rect l="l" t="t" r="r" b="b"/>
            <a:pathLst>
              <a:path w="381000" h="304800">
                <a:moveTo>
                  <a:pt x="0" y="0"/>
                </a:moveTo>
                <a:lnTo>
                  <a:pt x="381000" y="0"/>
                </a:lnTo>
                <a:lnTo>
                  <a:pt x="381000" y="3048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CaixaDeTexto 47">
            <a:extLst>
              <a:ext uri="{FF2B5EF4-FFF2-40B4-BE49-F238E27FC236}">
                <a16:creationId xmlns:a16="http://schemas.microsoft.com/office/drawing/2014/main" id="{68E7DA04-EB8A-A70B-15BC-370994FA21FE}"/>
              </a:ext>
            </a:extLst>
          </p:cNvPr>
          <p:cNvSpPr txBox="1"/>
          <p:nvPr/>
        </p:nvSpPr>
        <p:spPr>
          <a:xfrm>
            <a:off x="10040845" y="2624349"/>
            <a:ext cx="7358743" cy="7432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Garet Bold"/>
                <a:cs typeface="Arial" panose="020B0604020202020204" pitchFamily="34" charset="0"/>
                <a:sym typeface="Garet Bold"/>
              </a:rPr>
              <a:t>   RISCO DE CRÉDITO</a:t>
            </a:r>
          </a:p>
          <a:p>
            <a:pPr marL="518162" marR="0" lvl="1" indent="-259081" algn="just" defTabSz="914400" rtl="0" eaLnBrk="1" fontAlgn="auto" latinLnBrk="0" hangingPunct="1">
              <a:lnSpc>
                <a:spcPts val="2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Consignação em Folha;</a:t>
            </a:r>
          </a:p>
          <a:p>
            <a:pPr marL="518162" marR="0" lvl="1" indent="-259081" algn="just" defTabSz="914400" rtl="0" eaLnBrk="1" fontAlgn="auto" latinLnBrk="0" hangingPunct="1">
              <a:lnSpc>
                <a:spcPts val="2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Seguro Prestamista;</a:t>
            </a:r>
          </a:p>
          <a:p>
            <a:pPr marL="518162" marR="0" lvl="1" indent="-259081" algn="just" defTabSz="914400" rtl="0" eaLnBrk="1" fontAlgn="auto" latinLnBrk="0" hangingPunct="1">
              <a:lnSpc>
                <a:spcPts val="2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Fundo Garantidor e Oscilação de Riscos;</a:t>
            </a:r>
          </a:p>
          <a:p>
            <a:pPr marL="518162" marR="0" lvl="1" indent="-259081" algn="just" defTabSz="914400" rtl="0" eaLnBrk="1" fontAlgn="auto" latinLnBrk="0" hangingPunct="1">
              <a:lnSpc>
                <a:spcPts val="2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Limite Etário.</a:t>
            </a:r>
          </a:p>
          <a:p>
            <a:pPr marL="259081" marR="0" lvl="1" indent="0" algn="just" defTabSz="914400" rtl="0" eaLnBrk="1" fontAlgn="auto" latinLnBrk="0" hangingPunct="1">
              <a:lnSpc>
                <a:spcPts val="2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Garet Light"/>
              </a:rPr>
            </a:b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Garet Light"/>
            </a:endParaRPr>
          </a:p>
          <a:p>
            <a:pPr marL="259081" marR="0" lvl="1" indent="0" algn="just" defTabSz="914400" rtl="0" eaLnBrk="1" fontAlgn="auto" latinLnBrk="0" hangingPunct="1">
              <a:lnSpc>
                <a:spcPts val="2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RISCO OPERACIONAL</a:t>
            </a:r>
          </a:p>
          <a:p>
            <a:pPr marL="601981" marR="0" lvl="1" indent="-342900" algn="just" defTabSz="914400" rtl="0" eaLnBrk="1" fontAlgn="auto" latinLnBrk="0" hangingPunct="1">
              <a:lnSpc>
                <a:spcPts val="2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Sistema de Controle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Gerêncial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;</a:t>
            </a:r>
          </a:p>
          <a:p>
            <a:pPr marL="601981" marR="0" lvl="1" indent="-342900" algn="just" defTabSz="914400" rtl="0" eaLnBrk="1" fontAlgn="auto" latinLnBrk="0" hangingPunct="1">
              <a:lnSpc>
                <a:spcPts val="2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Auditoria Permanente;</a:t>
            </a:r>
          </a:p>
          <a:p>
            <a:pPr marL="601981" marR="0" lvl="1" indent="-342900" algn="just" defTabSz="914400" rtl="0" eaLnBrk="1" fontAlgn="auto" latinLnBrk="0" hangingPunct="1">
              <a:lnSpc>
                <a:spcPts val="2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Conciliação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Bancária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 Mensal.</a:t>
            </a:r>
          </a:p>
          <a:p>
            <a:pPr marL="601981" marR="0" lvl="1" indent="-342900" algn="just" defTabSz="914400" rtl="0" eaLnBrk="1" fontAlgn="auto" latinLnBrk="0" hangingPunct="1">
              <a:lnSpc>
                <a:spcPts val="2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59081" marR="0" lvl="1" indent="0" algn="just" defTabSz="914400" rtl="0" eaLnBrk="1" fontAlgn="auto" latinLnBrk="0" hangingPunct="1">
              <a:lnSpc>
                <a:spcPts val="2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59081" marR="0" lvl="1" indent="0" algn="just" defTabSz="914400" rtl="0" eaLnBrk="1" fontAlgn="auto" latinLnBrk="0" hangingPunct="1">
              <a:lnSpc>
                <a:spcPts val="2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RISCO JURÍDICO</a:t>
            </a:r>
          </a:p>
          <a:p>
            <a:pPr marL="601981" marR="0" lvl="1" indent="-342900" algn="just" defTabSz="914400" rtl="0" eaLnBrk="1" fontAlgn="auto" latinLnBrk="0" hangingPunct="1">
              <a:lnSpc>
                <a:spcPts val="2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Regulamento Robusto;</a:t>
            </a:r>
          </a:p>
          <a:p>
            <a:pPr marL="601981" marR="0" lvl="1" indent="-342900" algn="just" defTabSz="914400" rtl="0" eaLnBrk="1" fontAlgn="auto" latinLnBrk="0" hangingPunct="1">
              <a:lnSpc>
                <a:spcPts val="2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Cláusulas de Proteção no Contrato;</a:t>
            </a:r>
          </a:p>
          <a:p>
            <a:pPr marL="601981" marR="0" lvl="1" indent="-342900" algn="just" defTabSz="914400" rtl="0" eaLnBrk="1" fontAlgn="auto" latinLnBrk="0" hangingPunct="1">
              <a:lnSpc>
                <a:spcPts val="2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Vedação a Refinanciamentos Predatórios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Garet Light"/>
                <a:cs typeface="Arial" panose="020B0604020202020204" pitchFamily="34" charset="0"/>
                <a:sym typeface="Garet Light"/>
              </a:rPr>
              <a:t>;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Garet Light"/>
              <a:cs typeface="Arial" panose="020B0604020202020204" pitchFamily="34" charset="0"/>
              <a:sym typeface="Garet Light"/>
            </a:endParaRPr>
          </a:p>
          <a:p>
            <a:pPr marL="259081" marR="0" lvl="1" indent="0" algn="l" defTabSz="914400" rtl="0" eaLnBrk="1" fontAlgn="auto" latinLnBrk="0" hangingPunct="1">
              <a:lnSpc>
                <a:spcPts val="2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59081" marR="0" lvl="1" indent="0" algn="l" defTabSz="914400" rtl="0" eaLnBrk="1" fontAlgn="auto" latinLnBrk="0" hangingPunct="1">
              <a:lnSpc>
                <a:spcPts val="28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Garet Light"/>
              <a:cs typeface="Arial" panose="020B0604020202020204" pitchFamily="34" charset="0"/>
              <a:sym typeface="Garet Ligh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8467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F34D9F-A261-24CB-6342-D801F92A8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BE5511FA-C298-D545-899B-CB70A6DF7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D8EC9D43-56B8-B1A6-4EB7-0265BC65B46C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371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9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+mj-ea"/>
              <a:cs typeface="+mj-cs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95359066-9178-D77C-4166-C9DAC59C8D1E}"/>
              </a:ext>
            </a:extLst>
          </p:cNvPr>
          <p:cNvSpPr/>
          <p:nvPr/>
        </p:nvSpPr>
        <p:spPr>
          <a:xfrm>
            <a:off x="0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0A1E3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extBox 3">
            <a:extLst>
              <a:ext uri="{FF2B5EF4-FFF2-40B4-BE49-F238E27FC236}">
                <a16:creationId xmlns:a16="http://schemas.microsoft.com/office/drawing/2014/main" id="{0853F2A3-9388-C362-087A-A58422DA5D78}"/>
              </a:ext>
            </a:extLst>
          </p:cNvPr>
          <p:cNvSpPr txBox="1"/>
          <p:nvPr/>
        </p:nvSpPr>
        <p:spPr>
          <a:xfrm>
            <a:off x="2734209" y="1038628"/>
            <a:ext cx="1281958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1371600">
              <a:defRPr/>
            </a:pPr>
            <a:r>
              <a:rPr lang="pt-BR" sz="4400" b="1" dirty="0">
                <a:solidFill>
                  <a:srgbClr val="FFFFFF"/>
                </a:solidFill>
              </a:rPr>
              <a:t>CRITÉRIOS DE ELEGIBILIDADE</a:t>
            </a: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2C50969C-2E18-7E05-EA3D-3794281967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40567EA3-6A85-1C37-44AF-6FF9DDD18A0D}"/>
              </a:ext>
            </a:extLst>
          </p:cNvPr>
          <p:cNvSpPr txBox="1"/>
          <p:nvPr/>
        </p:nvSpPr>
        <p:spPr>
          <a:xfrm>
            <a:off x="656809" y="5243628"/>
            <a:ext cx="9653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96</a:t>
            </a: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 </a:t>
            </a:r>
          </a:p>
        </p:txBody>
      </p:sp>
      <p:cxnSp>
        <p:nvCxnSpPr>
          <p:cNvPr id="3" name="Conector Reto 59">
            <a:extLst>
              <a:ext uri="{FF2B5EF4-FFF2-40B4-BE49-F238E27FC236}">
                <a16:creationId xmlns:a16="http://schemas.microsoft.com/office/drawing/2014/main" id="{1101A09E-9047-8BD7-58A1-68E68E19BC33}"/>
              </a:ext>
            </a:extLst>
          </p:cNvPr>
          <p:cNvCxnSpPr>
            <a:cxnSpLocks/>
          </p:cNvCxnSpPr>
          <p:nvPr/>
        </p:nvCxnSpPr>
        <p:spPr>
          <a:xfrm>
            <a:off x="2209800" y="4076700"/>
            <a:ext cx="0" cy="32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ixaDeTexto 5">
            <a:extLst>
              <a:ext uri="{FF2B5EF4-FFF2-40B4-BE49-F238E27FC236}">
                <a16:creationId xmlns:a16="http://schemas.microsoft.com/office/drawing/2014/main" id="{0110C202-1A05-E6D2-2465-6B3B0370A5F2}"/>
              </a:ext>
            </a:extLst>
          </p:cNvPr>
          <p:cNvSpPr txBox="1"/>
          <p:nvPr/>
        </p:nvSpPr>
        <p:spPr>
          <a:xfrm>
            <a:off x="510889" y="6652364"/>
            <a:ext cx="136569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Parcelas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9A07F18-F173-D272-46DF-60D8C1A7DFB4}"/>
              </a:ext>
            </a:extLst>
          </p:cNvPr>
          <p:cNvSpPr txBox="1"/>
          <p:nvPr/>
        </p:nvSpPr>
        <p:spPr>
          <a:xfrm>
            <a:off x="2804288" y="5215235"/>
            <a:ext cx="9653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84</a:t>
            </a: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 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54CB335-5AAC-FD50-E2E8-7018A20F7428}"/>
              </a:ext>
            </a:extLst>
          </p:cNvPr>
          <p:cNvSpPr txBox="1"/>
          <p:nvPr/>
        </p:nvSpPr>
        <p:spPr>
          <a:xfrm>
            <a:off x="2596706" y="6758434"/>
            <a:ext cx="136569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Parcelas</a:t>
            </a:r>
          </a:p>
        </p:txBody>
      </p:sp>
      <p:cxnSp>
        <p:nvCxnSpPr>
          <p:cNvPr id="11" name="Conector Reto 59">
            <a:extLst>
              <a:ext uri="{FF2B5EF4-FFF2-40B4-BE49-F238E27FC236}">
                <a16:creationId xmlns:a16="http://schemas.microsoft.com/office/drawing/2014/main" id="{74A6A0B7-E165-1A8E-5180-A6CAEB151C1E}"/>
              </a:ext>
            </a:extLst>
          </p:cNvPr>
          <p:cNvCxnSpPr>
            <a:cxnSpLocks/>
          </p:cNvCxnSpPr>
          <p:nvPr/>
        </p:nvCxnSpPr>
        <p:spPr>
          <a:xfrm>
            <a:off x="4343400" y="4067251"/>
            <a:ext cx="0" cy="32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9349193B-3145-E206-9E15-15ECD7A3D2B4}"/>
              </a:ext>
            </a:extLst>
          </p:cNvPr>
          <p:cNvSpPr txBox="1"/>
          <p:nvPr/>
        </p:nvSpPr>
        <p:spPr>
          <a:xfrm>
            <a:off x="5029200" y="5202867"/>
            <a:ext cx="9653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72</a:t>
            </a: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 </a:t>
            </a:r>
          </a:p>
        </p:txBody>
      </p:sp>
      <p:cxnSp>
        <p:nvCxnSpPr>
          <p:cNvPr id="15" name="Conector Reto 59">
            <a:extLst>
              <a:ext uri="{FF2B5EF4-FFF2-40B4-BE49-F238E27FC236}">
                <a16:creationId xmlns:a16="http://schemas.microsoft.com/office/drawing/2014/main" id="{17CAC032-9D7F-1A3A-8E4B-3EDCF971EFC0}"/>
              </a:ext>
            </a:extLst>
          </p:cNvPr>
          <p:cNvCxnSpPr>
            <a:cxnSpLocks/>
          </p:cNvCxnSpPr>
          <p:nvPr/>
        </p:nvCxnSpPr>
        <p:spPr>
          <a:xfrm>
            <a:off x="6629400" y="4105093"/>
            <a:ext cx="0" cy="32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3B38146E-806E-A916-B75F-8F3142DC8658}"/>
              </a:ext>
            </a:extLst>
          </p:cNvPr>
          <p:cNvSpPr txBox="1"/>
          <p:nvPr/>
        </p:nvSpPr>
        <p:spPr>
          <a:xfrm>
            <a:off x="4829017" y="6651835"/>
            <a:ext cx="136569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Parcelas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A6979B87-D7D8-491D-2CF6-58E60A51CC45}"/>
              </a:ext>
            </a:extLst>
          </p:cNvPr>
          <p:cNvSpPr txBox="1"/>
          <p:nvPr/>
        </p:nvSpPr>
        <p:spPr>
          <a:xfrm>
            <a:off x="7279384" y="5243628"/>
            <a:ext cx="9653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60</a:t>
            </a: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 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4C6C0C96-C04A-480D-E198-B27E7E5AA685}"/>
              </a:ext>
            </a:extLst>
          </p:cNvPr>
          <p:cNvSpPr txBox="1"/>
          <p:nvPr/>
        </p:nvSpPr>
        <p:spPr>
          <a:xfrm>
            <a:off x="7087327" y="2906643"/>
            <a:ext cx="12939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Até</a:t>
            </a: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70 anos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B143B0A9-B7B1-C71B-1C8D-BD6F15C89234}"/>
              </a:ext>
            </a:extLst>
          </p:cNvPr>
          <p:cNvSpPr txBox="1"/>
          <p:nvPr/>
        </p:nvSpPr>
        <p:spPr>
          <a:xfrm>
            <a:off x="7133560" y="6638716"/>
            <a:ext cx="136569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Parcelas</a:t>
            </a:r>
          </a:p>
        </p:txBody>
      </p:sp>
      <p:cxnSp>
        <p:nvCxnSpPr>
          <p:cNvPr id="24" name="Conector Reto 59">
            <a:extLst>
              <a:ext uri="{FF2B5EF4-FFF2-40B4-BE49-F238E27FC236}">
                <a16:creationId xmlns:a16="http://schemas.microsoft.com/office/drawing/2014/main" id="{9683DE9A-BF5D-713B-1D42-BBE0514AED76}"/>
              </a:ext>
            </a:extLst>
          </p:cNvPr>
          <p:cNvCxnSpPr>
            <a:cxnSpLocks/>
          </p:cNvCxnSpPr>
          <p:nvPr/>
        </p:nvCxnSpPr>
        <p:spPr>
          <a:xfrm>
            <a:off x="8839200" y="4105093"/>
            <a:ext cx="0" cy="32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0DFDAE03-7308-19F8-7C89-1290F51E1942}"/>
              </a:ext>
            </a:extLst>
          </p:cNvPr>
          <p:cNvSpPr txBox="1"/>
          <p:nvPr/>
        </p:nvSpPr>
        <p:spPr>
          <a:xfrm>
            <a:off x="9513626" y="5205786"/>
            <a:ext cx="9653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48</a:t>
            </a: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 </a:t>
            </a:r>
          </a:p>
        </p:txBody>
      </p:sp>
      <p:cxnSp>
        <p:nvCxnSpPr>
          <p:cNvPr id="26" name="Conector Reto 59">
            <a:extLst>
              <a:ext uri="{FF2B5EF4-FFF2-40B4-BE49-F238E27FC236}">
                <a16:creationId xmlns:a16="http://schemas.microsoft.com/office/drawing/2014/main" id="{F1D3ADAE-3A53-CE6F-8395-82D73F118F01}"/>
              </a:ext>
            </a:extLst>
          </p:cNvPr>
          <p:cNvCxnSpPr>
            <a:cxnSpLocks/>
          </p:cNvCxnSpPr>
          <p:nvPr/>
        </p:nvCxnSpPr>
        <p:spPr>
          <a:xfrm>
            <a:off x="11201400" y="4085329"/>
            <a:ext cx="0" cy="32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DD8B4C23-2958-57ED-FC8B-5929AA167C4B}"/>
              </a:ext>
            </a:extLst>
          </p:cNvPr>
          <p:cNvSpPr txBox="1"/>
          <p:nvPr/>
        </p:nvSpPr>
        <p:spPr>
          <a:xfrm>
            <a:off x="9372600" y="2899082"/>
            <a:ext cx="12939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Até</a:t>
            </a: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71 anos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57396F8D-9947-AE77-9160-51FB822BF5A6}"/>
              </a:ext>
            </a:extLst>
          </p:cNvPr>
          <p:cNvSpPr txBox="1"/>
          <p:nvPr/>
        </p:nvSpPr>
        <p:spPr>
          <a:xfrm>
            <a:off x="9271604" y="6651835"/>
            <a:ext cx="136569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Parcelas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D90D30AD-73A0-BD62-4801-970AC261AF3B}"/>
              </a:ext>
            </a:extLst>
          </p:cNvPr>
          <p:cNvSpPr txBox="1"/>
          <p:nvPr/>
        </p:nvSpPr>
        <p:spPr>
          <a:xfrm>
            <a:off x="11912471" y="5243628"/>
            <a:ext cx="9653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36</a:t>
            </a: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 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479939C6-08B1-87A9-D208-18F61CC09D5C}"/>
              </a:ext>
            </a:extLst>
          </p:cNvPr>
          <p:cNvSpPr txBox="1"/>
          <p:nvPr/>
        </p:nvSpPr>
        <p:spPr>
          <a:xfrm>
            <a:off x="11660055" y="2913233"/>
            <a:ext cx="12939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Até</a:t>
            </a: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72 anos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F469E712-7C4D-0F85-368D-256924F7B601}"/>
              </a:ext>
            </a:extLst>
          </p:cNvPr>
          <p:cNvSpPr txBox="1"/>
          <p:nvPr/>
        </p:nvSpPr>
        <p:spPr>
          <a:xfrm>
            <a:off x="11740706" y="6687442"/>
            <a:ext cx="136569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Parcelas</a:t>
            </a:r>
          </a:p>
        </p:txBody>
      </p:sp>
      <p:cxnSp>
        <p:nvCxnSpPr>
          <p:cNvPr id="32" name="Conector Reto 59">
            <a:extLst>
              <a:ext uri="{FF2B5EF4-FFF2-40B4-BE49-F238E27FC236}">
                <a16:creationId xmlns:a16="http://schemas.microsoft.com/office/drawing/2014/main" id="{8EBFCE51-E0D9-C387-AF57-45798B3970BB}"/>
              </a:ext>
            </a:extLst>
          </p:cNvPr>
          <p:cNvCxnSpPr>
            <a:cxnSpLocks/>
          </p:cNvCxnSpPr>
          <p:nvPr/>
        </p:nvCxnSpPr>
        <p:spPr>
          <a:xfrm>
            <a:off x="13487400" y="4105093"/>
            <a:ext cx="0" cy="32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030968CD-BE0C-79E6-9333-22144B36EBB1}"/>
              </a:ext>
            </a:extLst>
          </p:cNvPr>
          <p:cNvSpPr txBox="1"/>
          <p:nvPr/>
        </p:nvSpPr>
        <p:spPr>
          <a:xfrm>
            <a:off x="14122271" y="5215235"/>
            <a:ext cx="9653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24</a:t>
            </a: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 </a:t>
            </a:r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6756B83A-14A6-F978-EE72-535FD6D97020}"/>
              </a:ext>
            </a:extLst>
          </p:cNvPr>
          <p:cNvSpPr txBox="1"/>
          <p:nvPr/>
        </p:nvSpPr>
        <p:spPr>
          <a:xfrm>
            <a:off x="13874306" y="6717640"/>
            <a:ext cx="136569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Parcelas</a:t>
            </a:r>
          </a:p>
        </p:txBody>
      </p:sp>
      <p:cxnSp>
        <p:nvCxnSpPr>
          <p:cNvPr id="35" name="Conector Reto 59">
            <a:extLst>
              <a:ext uri="{FF2B5EF4-FFF2-40B4-BE49-F238E27FC236}">
                <a16:creationId xmlns:a16="http://schemas.microsoft.com/office/drawing/2014/main" id="{0209DE74-BEEE-86B7-3DEA-E9F60B924EEF}"/>
              </a:ext>
            </a:extLst>
          </p:cNvPr>
          <p:cNvCxnSpPr>
            <a:cxnSpLocks/>
          </p:cNvCxnSpPr>
          <p:nvPr/>
        </p:nvCxnSpPr>
        <p:spPr>
          <a:xfrm>
            <a:off x="15849600" y="4067251"/>
            <a:ext cx="0" cy="32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01AD97E2-8E0F-B8F1-3A9A-44440FAAEBB5}"/>
              </a:ext>
            </a:extLst>
          </p:cNvPr>
          <p:cNvSpPr txBox="1"/>
          <p:nvPr/>
        </p:nvSpPr>
        <p:spPr>
          <a:xfrm>
            <a:off x="14022255" y="2891521"/>
            <a:ext cx="12939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Até</a:t>
            </a: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73 anos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B95D06FE-024E-8819-CA06-7138A976DD14}"/>
              </a:ext>
            </a:extLst>
          </p:cNvPr>
          <p:cNvSpPr txBox="1"/>
          <p:nvPr/>
        </p:nvSpPr>
        <p:spPr>
          <a:xfrm>
            <a:off x="16636871" y="5219700"/>
            <a:ext cx="9653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12</a:t>
            </a: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 </a:t>
            </a:r>
          </a:p>
        </p:txBody>
      </p: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C16D73F2-7EA3-7A79-0967-05A5383B5A6D}"/>
              </a:ext>
            </a:extLst>
          </p:cNvPr>
          <p:cNvSpPr txBox="1"/>
          <p:nvPr/>
        </p:nvSpPr>
        <p:spPr>
          <a:xfrm>
            <a:off x="16383000" y="6743700"/>
            <a:ext cx="136569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Parcelas</a:t>
            </a:r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FD4C1637-BE11-B318-82E5-F3B20BB5F1B9}"/>
              </a:ext>
            </a:extLst>
          </p:cNvPr>
          <p:cNvSpPr txBox="1"/>
          <p:nvPr/>
        </p:nvSpPr>
        <p:spPr>
          <a:xfrm>
            <a:off x="16384455" y="2781300"/>
            <a:ext cx="12939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Até</a:t>
            </a: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Poppins Light" pitchFamily="2" charset="77"/>
              </a:rPr>
              <a:t>74 anos</a:t>
            </a:r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17F49A8A-CF7C-7E10-5C0C-16E5943D5A6B}"/>
              </a:ext>
            </a:extLst>
          </p:cNvPr>
          <p:cNvSpPr/>
          <p:nvPr/>
        </p:nvSpPr>
        <p:spPr>
          <a:xfrm rot="8026096">
            <a:off x="437777" y="2749161"/>
            <a:ext cx="1369844" cy="1371255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EBE3279C-8C74-4E9F-7680-BB84C2CEF94A}"/>
              </a:ext>
            </a:extLst>
          </p:cNvPr>
          <p:cNvSpPr txBox="1"/>
          <p:nvPr/>
        </p:nvSpPr>
        <p:spPr>
          <a:xfrm>
            <a:off x="247814" y="2978769"/>
            <a:ext cx="17595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371600">
              <a:defRPr/>
            </a:pPr>
            <a:r>
              <a:rPr lang="pt-BR" sz="2400" b="1" dirty="0">
                <a:solidFill>
                  <a:schemeClr val="bg1"/>
                </a:solidFill>
                <a:cs typeface="Poppins Light" pitchFamily="2" charset="77"/>
              </a:rPr>
              <a:t>Até</a:t>
            </a:r>
          </a:p>
          <a:p>
            <a:pPr lvl="0" algn="ctr" defTabSz="1371600">
              <a:defRPr/>
            </a:pPr>
            <a:r>
              <a:rPr lang="pt-BR" sz="2400" b="1" dirty="0">
                <a:solidFill>
                  <a:schemeClr val="bg1"/>
                </a:solidFill>
                <a:cs typeface="Poppins Light" pitchFamily="2" charset="77"/>
              </a:rPr>
              <a:t>67 anos</a:t>
            </a:r>
          </a:p>
          <a:p>
            <a:endParaRPr lang="pt-BR" dirty="0"/>
          </a:p>
        </p:txBody>
      </p:sp>
      <p:sp>
        <p:nvSpPr>
          <p:cNvPr id="42" name="Retângulo: Cantos Arredondados 41">
            <a:extLst>
              <a:ext uri="{FF2B5EF4-FFF2-40B4-BE49-F238E27FC236}">
                <a16:creationId xmlns:a16="http://schemas.microsoft.com/office/drawing/2014/main" id="{6858A852-5E79-9E0A-B5BB-E4AE2D578C1E}"/>
              </a:ext>
            </a:extLst>
          </p:cNvPr>
          <p:cNvSpPr/>
          <p:nvPr/>
        </p:nvSpPr>
        <p:spPr>
          <a:xfrm rot="8026096">
            <a:off x="2605346" y="2749162"/>
            <a:ext cx="1369844" cy="1371255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ECEBA536-ACC0-C518-0279-CD76127391B9}"/>
              </a:ext>
            </a:extLst>
          </p:cNvPr>
          <p:cNvSpPr txBox="1"/>
          <p:nvPr/>
        </p:nvSpPr>
        <p:spPr>
          <a:xfrm>
            <a:off x="2610970" y="2959399"/>
            <a:ext cx="1358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bg1"/>
                </a:solidFill>
              </a:rPr>
              <a:t>Até</a:t>
            </a:r>
            <a:endParaRPr lang="pt-BR" sz="2400" dirty="0">
              <a:solidFill>
                <a:schemeClr val="bg1"/>
              </a:solidFill>
            </a:endParaRPr>
          </a:p>
          <a:p>
            <a:pPr algn="ctr"/>
            <a:r>
              <a:rPr lang="pt-BR" sz="2400" b="1" dirty="0">
                <a:solidFill>
                  <a:schemeClr val="bg1"/>
                </a:solidFill>
              </a:rPr>
              <a:t>68 anos</a:t>
            </a:r>
            <a:endParaRPr lang="pt-BR" sz="2400" dirty="0">
              <a:solidFill>
                <a:schemeClr val="bg1"/>
              </a:solidFill>
            </a:endParaRPr>
          </a:p>
        </p:txBody>
      </p:sp>
      <p:sp>
        <p:nvSpPr>
          <p:cNvPr id="46" name="Retângulo: Cantos Arredondados 45">
            <a:extLst>
              <a:ext uri="{FF2B5EF4-FFF2-40B4-BE49-F238E27FC236}">
                <a16:creationId xmlns:a16="http://schemas.microsoft.com/office/drawing/2014/main" id="{B72425EA-309B-98ED-DB76-AC19835335AF}"/>
              </a:ext>
            </a:extLst>
          </p:cNvPr>
          <p:cNvSpPr/>
          <p:nvPr/>
        </p:nvSpPr>
        <p:spPr>
          <a:xfrm rot="8026096">
            <a:off x="4826032" y="2618534"/>
            <a:ext cx="1369844" cy="1371255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Retângulo: Cantos Arredondados 46">
            <a:extLst>
              <a:ext uri="{FF2B5EF4-FFF2-40B4-BE49-F238E27FC236}">
                <a16:creationId xmlns:a16="http://schemas.microsoft.com/office/drawing/2014/main" id="{94725BD4-961C-C12B-6C0F-ABD756B517A3}"/>
              </a:ext>
            </a:extLst>
          </p:cNvPr>
          <p:cNvSpPr/>
          <p:nvPr/>
        </p:nvSpPr>
        <p:spPr>
          <a:xfrm rot="8026096">
            <a:off x="7061232" y="2618534"/>
            <a:ext cx="1369844" cy="1371255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CDE6250A-DA66-E88B-3420-06D56CE1DC9E}"/>
              </a:ext>
            </a:extLst>
          </p:cNvPr>
          <p:cNvSpPr/>
          <p:nvPr/>
        </p:nvSpPr>
        <p:spPr>
          <a:xfrm rot="8026096">
            <a:off x="9369003" y="2633049"/>
            <a:ext cx="1369844" cy="1371255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tângulo: Cantos Arredondados 48">
            <a:extLst>
              <a:ext uri="{FF2B5EF4-FFF2-40B4-BE49-F238E27FC236}">
                <a16:creationId xmlns:a16="http://schemas.microsoft.com/office/drawing/2014/main" id="{1452DE45-FC38-257F-06B8-28F335988886}"/>
              </a:ext>
            </a:extLst>
          </p:cNvPr>
          <p:cNvSpPr/>
          <p:nvPr/>
        </p:nvSpPr>
        <p:spPr>
          <a:xfrm rot="8026096">
            <a:off x="11676774" y="2589506"/>
            <a:ext cx="1369844" cy="1371255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tângulo: Cantos Arredondados 49">
            <a:extLst>
              <a:ext uri="{FF2B5EF4-FFF2-40B4-BE49-F238E27FC236}">
                <a16:creationId xmlns:a16="http://schemas.microsoft.com/office/drawing/2014/main" id="{328B5C6C-2E12-B065-D34C-71D98F279EB5}"/>
              </a:ext>
            </a:extLst>
          </p:cNvPr>
          <p:cNvSpPr/>
          <p:nvPr/>
        </p:nvSpPr>
        <p:spPr>
          <a:xfrm rot="8026096">
            <a:off x="13970031" y="2604020"/>
            <a:ext cx="1369844" cy="1371255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tângulo: Cantos Arredondados 50">
            <a:extLst>
              <a:ext uri="{FF2B5EF4-FFF2-40B4-BE49-F238E27FC236}">
                <a16:creationId xmlns:a16="http://schemas.microsoft.com/office/drawing/2014/main" id="{63D608B3-2439-4BA9-3881-691A2C29E37E}"/>
              </a:ext>
            </a:extLst>
          </p:cNvPr>
          <p:cNvSpPr/>
          <p:nvPr/>
        </p:nvSpPr>
        <p:spPr>
          <a:xfrm rot="8026096">
            <a:off x="16437460" y="2647564"/>
            <a:ext cx="1369844" cy="1371255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CaixaDeTexto 51">
            <a:extLst>
              <a:ext uri="{FF2B5EF4-FFF2-40B4-BE49-F238E27FC236}">
                <a16:creationId xmlns:a16="http://schemas.microsoft.com/office/drawing/2014/main" id="{FDBC6B12-A004-F6CE-5AC6-9DEAF28C07A5}"/>
              </a:ext>
            </a:extLst>
          </p:cNvPr>
          <p:cNvSpPr txBox="1"/>
          <p:nvPr/>
        </p:nvSpPr>
        <p:spPr>
          <a:xfrm>
            <a:off x="4836477" y="2875654"/>
            <a:ext cx="1358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bg1"/>
                </a:solidFill>
              </a:rPr>
              <a:t>Até</a:t>
            </a:r>
            <a:endParaRPr lang="pt-BR" sz="2400" dirty="0">
              <a:solidFill>
                <a:schemeClr val="bg1"/>
              </a:solidFill>
            </a:endParaRPr>
          </a:p>
          <a:p>
            <a:pPr algn="ctr"/>
            <a:r>
              <a:rPr lang="pt-BR" sz="2400" b="1" dirty="0">
                <a:solidFill>
                  <a:schemeClr val="bg1"/>
                </a:solidFill>
              </a:rPr>
              <a:t>69 anos</a:t>
            </a:r>
            <a:endParaRPr lang="pt-BR" sz="2400" dirty="0">
              <a:solidFill>
                <a:schemeClr val="bg1"/>
              </a:solidFill>
            </a:endParaRPr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91138845-AC39-1E8E-3A52-F9A78B65EF0A}"/>
              </a:ext>
            </a:extLst>
          </p:cNvPr>
          <p:cNvSpPr txBox="1"/>
          <p:nvPr/>
        </p:nvSpPr>
        <p:spPr>
          <a:xfrm>
            <a:off x="7055182" y="2852047"/>
            <a:ext cx="1358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bg1"/>
                </a:solidFill>
              </a:rPr>
              <a:t>Até</a:t>
            </a:r>
            <a:endParaRPr lang="pt-BR" sz="2400" dirty="0">
              <a:solidFill>
                <a:schemeClr val="bg1"/>
              </a:solidFill>
            </a:endParaRPr>
          </a:p>
          <a:p>
            <a:pPr algn="ctr"/>
            <a:r>
              <a:rPr lang="pt-BR" sz="2400" b="1" dirty="0">
                <a:solidFill>
                  <a:schemeClr val="bg1"/>
                </a:solidFill>
              </a:rPr>
              <a:t>70 anos</a:t>
            </a:r>
            <a:endParaRPr lang="pt-BR" sz="2400" dirty="0">
              <a:solidFill>
                <a:schemeClr val="bg1"/>
              </a:solidFill>
            </a:endParaRPr>
          </a:p>
        </p:txBody>
      </p:sp>
      <p:sp>
        <p:nvSpPr>
          <p:cNvPr id="54" name="CaixaDeTexto 53">
            <a:extLst>
              <a:ext uri="{FF2B5EF4-FFF2-40B4-BE49-F238E27FC236}">
                <a16:creationId xmlns:a16="http://schemas.microsoft.com/office/drawing/2014/main" id="{EFA39DFC-FA7E-4644-046B-DDD9DD933E16}"/>
              </a:ext>
            </a:extLst>
          </p:cNvPr>
          <p:cNvSpPr txBox="1"/>
          <p:nvPr/>
        </p:nvSpPr>
        <p:spPr>
          <a:xfrm>
            <a:off x="9406497" y="2881076"/>
            <a:ext cx="1358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bg1"/>
                </a:solidFill>
              </a:rPr>
              <a:t>Até</a:t>
            </a:r>
            <a:endParaRPr lang="pt-BR" sz="2400" dirty="0">
              <a:solidFill>
                <a:schemeClr val="bg1"/>
              </a:solidFill>
            </a:endParaRPr>
          </a:p>
          <a:p>
            <a:pPr algn="ctr"/>
            <a:r>
              <a:rPr lang="pt-BR" sz="2400" b="1" dirty="0">
                <a:solidFill>
                  <a:schemeClr val="bg1"/>
                </a:solidFill>
              </a:rPr>
              <a:t>71 anos</a:t>
            </a:r>
            <a:endParaRPr lang="pt-BR" sz="2400" dirty="0">
              <a:solidFill>
                <a:schemeClr val="bg1"/>
              </a:solidFill>
            </a:endParaRPr>
          </a:p>
        </p:txBody>
      </p:sp>
      <p:sp>
        <p:nvSpPr>
          <p:cNvPr id="55" name="CaixaDeTexto 54">
            <a:extLst>
              <a:ext uri="{FF2B5EF4-FFF2-40B4-BE49-F238E27FC236}">
                <a16:creationId xmlns:a16="http://schemas.microsoft.com/office/drawing/2014/main" id="{86E53813-5EB2-3EB9-59FD-0384AB5B2271}"/>
              </a:ext>
            </a:extLst>
          </p:cNvPr>
          <p:cNvSpPr txBox="1"/>
          <p:nvPr/>
        </p:nvSpPr>
        <p:spPr>
          <a:xfrm>
            <a:off x="11699754" y="2866562"/>
            <a:ext cx="1358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bg1"/>
                </a:solidFill>
              </a:rPr>
              <a:t>Até</a:t>
            </a:r>
            <a:endParaRPr lang="pt-BR" sz="2400" dirty="0">
              <a:solidFill>
                <a:schemeClr val="bg1"/>
              </a:solidFill>
            </a:endParaRPr>
          </a:p>
          <a:p>
            <a:pPr algn="ctr"/>
            <a:r>
              <a:rPr lang="pt-BR" sz="2400" b="1" dirty="0">
                <a:solidFill>
                  <a:schemeClr val="bg1"/>
                </a:solidFill>
              </a:rPr>
              <a:t>72 anos</a:t>
            </a:r>
            <a:endParaRPr lang="pt-BR" sz="2400" dirty="0">
              <a:solidFill>
                <a:schemeClr val="bg1"/>
              </a:solidFill>
            </a:endParaRPr>
          </a:p>
        </p:txBody>
      </p:sp>
      <p:sp>
        <p:nvSpPr>
          <p:cNvPr id="56" name="CaixaDeTexto 55">
            <a:extLst>
              <a:ext uri="{FF2B5EF4-FFF2-40B4-BE49-F238E27FC236}">
                <a16:creationId xmlns:a16="http://schemas.microsoft.com/office/drawing/2014/main" id="{C969130F-49E6-8949-B98A-9F22C529C32E}"/>
              </a:ext>
            </a:extLst>
          </p:cNvPr>
          <p:cNvSpPr txBox="1"/>
          <p:nvPr/>
        </p:nvSpPr>
        <p:spPr>
          <a:xfrm>
            <a:off x="13963983" y="2866562"/>
            <a:ext cx="1358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bg1"/>
                </a:solidFill>
              </a:rPr>
              <a:t>Até</a:t>
            </a:r>
            <a:endParaRPr lang="pt-BR" sz="2400" dirty="0">
              <a:solidFill>
                <a:schemeClr val="bg1"/>
              </a:solidFill>
            </a:endParaRPr>
          </a:p>
          <a:p>
            <a:pPr algn="ctr"/>
            <a:r>
              <a:rPr lang="pt-BR" sz="2400" b="1" dirty="0">
                <a:solidFill>
                  <a:schemeClr val="bg1"/>
                </a:solidFill>
              </a:rPr>
              <a:t>73 anos</a:t>
            </a:r>
            <a:endParaRPr lang="pt-BR" sz="2400" dirty="0">
              <a:solidFill>
                <a:schemeClr val="bg1"/>
              </a:solidFill>
            </a:endParaRPr>
          </a:p>
        </p:txBody>
      </p:sp>
      <p:sp>
        <p:nvSpPr>
          <p:cNvPr id="57" name="CaixaDeTexto 56">
            <a:extLst>
              <a:ext uri="{FF2B5EF4-FFF2-40B4-BE49-F238E27FC236}">
                <a16:creationId xmlns:a16="http://schemas.microsoft.com/office/drawing/2014/main" id="{DBB54A94-223F-0F71-EDDD-7C78216A6539}"/>
              </a:ext>
            </a:extLst>
          </p:cNvPr>
          <p:cNvSpPr txBox="1"/>
          <p:nvPr/>
        </p:nvSpPr>
        <p:spPr>
          <a:xfrm>
            <a:off x="16445925" y="2895590"/>
            <a:ext cx="1358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bg1"/>
                </a:solidFill>
              </a:rPr>
              <a:t>Até</a:t>
            </a:r>
            <a:endParaRPr lang="pt-BR" sz="2400" dirty="0">
              <a:solidFill>
                <a:schemeClr val="bg1"/>
              </a:solidFill>
            </a:endParaRPr>
          </a:p>
          <a:p>
            <a:pPr algn="ctr"/>
            <a:r>
              <a:rPr lang="pt-BR" sz="2400" b="1" dirty="0">
                <a:solidFill>
                  <a:schemeClr val="bg1"/>
                </a:solidFill>
              </a:rPr>
              <a:t>74 anos</a:t>
            </a:r>
            <a:endParaRPr lang="pt-B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81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0" grpId="0"/>
      <p:bldP spid="13" grpId="0"/>
      <p:bldP spid="19" grpId="0"/>
      <p:bldP spid="20" grpId="0"/>
      <p:bldP spid="21" grpId="0"/>
      <p:bldP spid="23" grpId="0"/>
      <p:bldP spid="25" grpId="0"/>
      <p:bldP spid="27" grpId="0"/>
      <p:bldP spid="28" grpId="0"/>
      <p:bldP spid="29" grpId="0"/>
      <p:bldP spid="30" grpId="0"/>
      <p:bldP spid="31" grpId="0"/>
      <p:bldP spid="33" grpId="0"/>
      <p:bldP spid="34" grpId="0"/>
      <p:bldP spid="36" grpId="0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EAFB38-9643-5929-5EF7-5C3896669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27F624CA-62C2-564D-B454-90B5CECEC49F}"/>
              </a:ext>
            </a:extLst>
          </p:cNvPr>
          <p:cNvSpPr/>
          <p:nvPr/>
        </p:nvSpPr>
        <p:spPr>
          <a:xfrm>
            <a:off x="0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93E52857-5BAA-FDC9-375F-66EAFB9075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grpSp>
        <p:nvGrpSpPr>
          <p:cNvPr id="8" name="Group 2">
            <a:extLst>
              <a:ext uri="{FF2B5EF4-FFF2-40B4-BE49-F238E27FC236}">
                <a16:creationId xmlns:a16="http://schemas.microsoft.com/office/drawing/2014/main" id="{407121BE-8F3B-0455-BB9C-8128FEACA670}"/>
              </a:ext>
            </a:extLst>
          </p:cNvPr>
          <p:cNvGrpSpPr/>
          <p:nvPr/>
        </p:nvGrpSpPr>
        <p:grpSpPr>
          <a:xfrm>
            <a:off x="790055" y="4189184"/>
            <a:ext cx="2771759" cy="700030"/>
            <a:chOff x="0" y="0"/>
            <a:chExt cx="1881233" cy="475120"/>
          </a:xfrm>
          <a:solidFill>
            <a:schemeClr val="accent5">
              <a:lumMod val="75000"/>
            </a:schemeClr>
          </a:solidFill>
        </p:grpSpPr>
        <p:sp>
          <p:nvSpPr>
            <p:cNvPr id="19" name="Freeform 3">
              <a:extLst>
                <a:ext uri="{FF2B5EF4-FFF2-40B4-BE49-F238E27FC236}">
                  <a16:creationId xmlns:a16="http://schemas.microsoft.com/office/drawing/2014/main" id="{A96258B9-0A39-4C23-33EA-7FC4E5CAA5A1}"/>
                </a:ext>
              </a:extLst>
            </p:cNvPr>
            <p:cNvSpPr/>
            <p:nvPr/>
          </p:nvSpPr>
          <p:spPr>
            <a:xfrm>
              <a:off x="0" y="0"/>
              <a:ext cx="1881233" cy="475120"/>
            </a:xfrm>
            <a:custGeom>
              <a:avLst/>
              <a:gdLst/>
              <a:ahLst/>
              <a:cxnLst/>
              <a:rect l="l" t="t" r="r" b="b"/>
              <a:pathLst>
                <a:path w="1881233" h="475120">
                  <a:moveTo>
                    <a:pt x="0" y="0"/>
                  </a:moveTo>
                  <a:lnTo>
                    <a:pt x="1678033" y="0"/>
                  </a:lnTo>
                  <a:lnTo>
                    <a:pt x="1881233" y="237560"/>
                  </a:lnTo>
                  <a:lnTo>
                    <a:pt x="1678033" y="475120"/>
                  </a:lnTo>
                  <a:lnTo>
                    <a:pt x="0" y="475120"/>
                  </a:lnTo>
                  <a:lnTo>
                    <a:pt x="203200" y="237560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TextBox 4">
              <a:extLst>
                <a:ext uri="{FF2B5EF4-FFF2-40B4-BE49-F238E27FC236}">
                  <a16:creationId xmlns:a16="http://schemas.microsoft.com/office/drawing/2014/main" id="{A4F0ECE3-BEF4-D9AC-A79B-D6936D96D9CD}"/>
                </a:ext>
              </a:extLst>
            </p:cNvPr>
            <p:cNvSpPr txBox="1"/>
            <p:nvPr/>
          </p:nvSpPr>
          <p:spPr>
            <a:xfrm>
              <a:off x="177800" y="-38100"/>
              <a:ext cx="1627233" cy="51322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4" name="Group 5">
            <a:extLst>
              <a:ext uri="{FF2B5EF4-FFF2-40B4-BE49-F238E27FC236}">
                <a16:creationId xmlns:a16="http://schemas.microsoft.com/office/drawing/2014/main" id="{D2D91696-C2ED-8EE8-ECFB-5299BC3BB98D}"/>
              </a:ext>
            </a:extLst>
          </p:cNvPr>
          <p:cNvGrpSpPr/>
          <p:nvPr/>
        </p:nvGrpSpPr>
        <p:grpSpPr>
          <a:xfrm>
            <a:off x="1243767" y="3655536"/>
            <a:ext cx="1767325" cy="1767325"/>
            <a:chOff x="0" y="0"/>
            <a:chExt cx="789475" cy="789475"/>
          </a:xfrm>
          <a:solidFill>
            <a:schemeClr val="accent5">
              <a:lumMod val="75000"/>
            </a:schemeClr>
          </a:solidFill>
        </p:grpSpPr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72A5E13F-3A0F-6AB7-6B50-67541489DA2A}"/>
                </a:ext>
              </a:extLst>
            </p:cNvPr>
            <p:cNvSpPr/>
            <p:nvPr/>
          </p:nvSpPr>
          <p:spPr>
            <a:xfrm>
              <a:off x="0" y="0"/>
              <a:ext cx="789475" cy="789475"/>
            </a:xfrm>
            <a:custGeom>
              <a:avLst/>
              <a:gdLst/>
              <a:ahLst/>
              <a:cxnLst/>
              <a:rect l="l" t="t" r="r" b="b"/>
              <a:pathLst>
                <a:path w="789475" h="789475">
                  <a:moveTo>
                    <a:pt x="394737" y="0"/>
                  </a:moveTo>
                  <a:cubicBezTo>
                    <a:pt x="176730" y="0"/>
                    <a:pt x="0" y="176730"/>
                    <a:pt x="0" y="394737"/>
                  </a:cubicBezTo>
                  <a:cubicBezTo>
                    <a:pt x="0" y="612745"/>
                    <a:pt x="176730" y="789475"/>
                    <a:pt x="394737" y="789475"/>
                  </a:cubicBezTo>
                  <a:cubicBezTo>
                    <a:pt x="612745" y="789475"/>
                    <a:pt x="789475" y="612745"/>
                    <a:pt x="789475" y="394737"/>
                  </a:cubicBezTo>
                  <a:cubicBezTo>
                    <a:pt x="789475" y="176730"/>
                    <a:pt x="612745" y="0"/>
                    <a:pt x="394737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TextBox 7">
              <a:extLst>
                <a:ext uri="{FF2B5EF4-FFF2-40B4-BE49-F238E27FC236}">
                  <a16:creationId xmlns:a16="http://schemas.microsoft.com/office/drawing/2014/main" id="{0ACEF737-52EA-95CF-DCA7-AC82847D9C2D}"/>
                </a:ext>
              </a:extLst>
            </p:cNvPr>
            <p:cNvSpPr txBox="1"/>
            <p:nvPr/>
          </p:nvSpPr>
          <p:spPr>
            <a:xfrm>
              <a:off x="74013" y="35913"/>
              <a:ext cx="641448" cy="679548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2" name="Freeform 8">
            <a:extLst>
              <a:ext uri="{FF2B5EF4-FFF2-40B4-BE49-F238E27FC236}">
                <a16:creationId xmlns:a16="http://schemas.microsoft.com/office/drawing/2014/main" id="{E40163D7-817A-95F1-18B5-DD18768EF1C1}"/>
              </a:ext>
            </a:extLst>
          </p:cNvPr>
          <p:cNvSpPr/>
          <p:nvPr/>
        </p:nvSpPr>
        <p:spPr>
          <a:xfrm>
            <a:off x="1484766" y="3896535"/>
            <a:ext cx="1460683" cy="1458027"/>
          </a:xfrm>
          <a:custGeom>
            <a:avLst/>
            <a:gdLst/>
            <a:ahLst/>
            <a:cxnLst/>
            <a:rect l="l" t="t" r="r" b="b"/>
            <a:pathLst>
              <a:path w="1460683" h="1458027">
                <a:moveTo>
                  <a:pt x="0" y="0"/>
                </a:moveTo>
                <a:lnTo>
                  <a:pt x="1460683" y="0"/>
                </a:lnTo>
                <a:lnTo>
                  <a:pt x="1460683" y="1458027"/>
                </a:lnTo>
                <a:lnTo>
                  <a:pt x="0" y="14580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3" name="Group 9">
            <a:extLst>
              <a:ext uri="{FF2B5EF4-FFF2-40B4-BE49-F238E27FC236}">
                <a16:creationId xmlns:a16="http://schemas.microsoft.com/office/drawing/2014/main" id="{82CA1106-52FC-40DF-FD98-34899BE519F4}"/>
              </a:ext>
            </a:extLst>
          </p:cNvPr>
          <p:cNvGrpSpPr/>
          <p:nvPr/>
        </p:nvGrpSpPr>
        <p:grpSpPr>
          <a:xfrm>
            <a:off x="1484766" y="3896535"/>
            <a:ext cx="1285327" cy="1285327"/>
            <a:chOff x="0" y="0"/>
            <a:chExt cx="765551" cy="765551"/>
          </a:xfrm>
        </p:grpSpPr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id="{20901080-EACE-0707-356B-08BF1C15B42B}"/>
                </a:ext>
              </a:extLst>
            </p:cNvPr>
            <p:cNvSpPr/>
            <p:nvPr/>
          </p:nvSpPr>
          <p:spPr>
            <a:xfrm>
              <a:off x="0" y="0"/>
              <a:ext cx="765551" cy="765551"/>
            </a:xfrm>
            <a:custGeom>
              <a:avLst/>
              <a:gdLst/>
              <a:ahLst/>
              <a:cxnLst/>
              <a:rect l="l" t="t" r="r" b="b"/>
              <a:pathLst>
                <a:path w="765551" h="765551">
                  <a:moveTo>
                    <a:pt x="382776" y="0"/>
                  </a:moveTo>
                  <a:cubicBezTo>
                    <a:pt x="171374" y="0"/>
                    <a:pt x="0" y="171374"/>
                    <a:pt x="0" y="382776"/>
                  </a:cubicBezTo>
                  <a:cubicBezTo>
                    <a:pt x="0" y="594177"/>
                    <a:pt x="171374" y="765551"/>
                    <a:pt x="382776" y="765551"/>
                  </a:cubicBezTo>
                  <a:cubicBezTo>
                    <a:pt x="594177" y="765551"/>
                    <a:pt x="765551" y="594177"/>
                    <a:pt x="765551" y="382776"/>
                  </a:cubicBezTo>
                  <a:cubicBezTo>
                    <a:pt x="765551" y="171374"/>
                    <a:pt x="594177" y="0"/>
                    <a:pt x="382776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TextBox 11">
              <a:extLst>
                <a:ext uri="{FF2B5EF4-FFF2-40B4-BE49-F238E27FC236}">
                  <a16:creationId xmlns:a16="http://schemas.microsoft.com/office/drawing/2014/main" id="{C4B201E7-F241-FF2E-1FB6-1F847910D6EC}"/>
                </a:ext>
              </a:extLst>
            </p:cNvPr>
            <p:cNvSpPr txBox="1"/>
            <p:nvPr/>
          </p:nvSpPr>
          <p:spPr>
            <a:xfrm>
              <a:off x="71770" y="33670"/>
              <a:ext cx="622010" cy="6601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9" name="Group 12">
            <a:extLst>
              <a:ext uri="{FF2B5EF4-FFF2-40B4-BE49-F238E27FC236}">
                <a16:creationId xmlns:a16="http://schemas.microsoft.com/office/drawing/2014/main" id="{52CBC84E-776B-84E9-DA23-A0BFAE3FBCC8}"/>
              </a:ext>
            </a:extLst>
          </p:cNvPr>
          <p:cNvGrpSpPr/>
          <p:nvPr/>
        </p:nvGrpSpPr>
        <p:grpSpPr>
          <a:xfrm>
            <a:off x="3561814" y="4189184"/>
            <a:ext cx="2771759" cy="700030"/>
            <a:chOff x="0" y="0"/>
            <a:chExt cx="1881233" cy="475120"/>
          </a:xfrm>
          <a:solidFill>
            <a:schemeClr val="accent5">
              <a:lumMod val="75000"/>
            </a:schemeClr>
          </a:solidFill>
        </p:grpSpPr>
        <p:sp>
          <p:nvSpPr>
            <p:cNvPr id="50" name="Freeform 13">
              <a:extLst>
                <a:ext uri="{FF2B5EF4-FFF2-40B4-BE49-F238E27FC236}">
                  <a16:creationId xmlns:a16="http://schemas.microsoft.com/office/drawing/2014/main" id="{9BACD6D2-5C67-356E-837E-3A37A61819A4}"/>
                </a:ext>
              </a:extLst>
            </p:cNvPr>
            <p:cNvSpPr/>
            <p:nvPr/>
          </p:nvSpPr>
          <p:spPr>
            <a:xfrm>
              <a:off x="0" y="0"/>
              <a:ext cx="1881233" cy="475120"/>
            </a:xfrm>
            <a:custGeom>
              <a:avLst/>
              <a:gdLst/>
              <a:ahLst/>
              <a:cxnLst/>
              <a:rect l="l" t="t" r="r" b="b"/>
              <a:pathLst>
                <a:path w="1881233" h="475120">
                  <a:moveTo>
                    <a:pt x="0" y="0"/>
                  </a:moveTo>
                  <a:lnTo>
                    <a:pt x="1678033" y="0"/>
                  </a:lnTo>
                  <a:lnTo>
                    <a:pt x="1881233" y="237560"/>
                  </a:lnTo>
                  <a:lnTo>
                    <a:pt x="1678033" y="475120"/>
                  </a:lnTo>
                  <a:lnTo>
                    <a:pt x="0" y="475120"/>
                  </a:lnTo>
                  <a:lnTo>
                    <a:pt x="203200" y="237560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TextBox 14">
              <a:extLst>
                <a:ext uri="{FF2B5EF4-FFF2-40B4-BE49-F238E27FC236}">
                  <a16:creationId xmlns:a16="http://schemas.microsoft.com/office/drawing/2014/main" id="{F8EF1E7C-0D9D-EB75-1253-7D1FA8A7043C}"/>
                </a:ext>
              </a:extLst>
            </p:cNvPr>
            <p:cNvSpPr txBox="1"/>
            <p:nvPr/>
          </p:nvSpPr>
          <p:spPr>
            <a:xfrm>
              <a:off x="177800" y="-38100"/>
              <a:ext cx="1627233" cy="51322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2" name="Group 15">
            <a:extLst>
              <a:ext uri="{FF2B5EF4-FFF2-40B4-BE49-F238E27FC236}">
                <a16:creationId xmlns:a16="http://schemas.microsoft.com/office/drawing/2014/main" id="{A48BFCC7-69B3-5E60-CD49-B178335903F2}"/>
              </a:ext>
            </a:extLst>
          </p:cNvPr>
          <p:cNvGrpSpPr/>
          <p:nvPr/>
        </p:nvGrpSpPr>
        <p:grpSpPr>
          <a:xfrm>
            <a:off x="4015526" y="3655536"/>
            <a:ext cx="1767325" cy="1767325"/>
            <a:chOff x="0" y="0"/>
            <a:chExt cx="789475" cy="789475"/>
          </a:xfrm>
          <a:solidFill>
            <a:schemeClr val="accent5">
              <a:lumMod val="75000"/>
            </a:schemeClr>
          </a:solidFill>
        </p:grpSpPr>
        <p:sp>
          <p:nvSpPr>
            <p:cNvPr id="53" name="Freeform 16">
              <a:extLst>
                <a:ext uri="{FF2B5EF4-FFF2-40B4-BE49-F238E27FC236}">
                  <a16:creationId xmlns:a16="http://schemas.microsoft.com/office/drawing/2014/main" id="{E2E4463B-5EE1-3687-3505-000FF99280D0}"/>
                </a:ext>
              </a:extLst>
            </p:cNvPr>
            <p:cNvSpPr/>
            <p:nvPr/>
          </p:nvSpPr>
          <p:spPr>
            <a:xfrm>
              <a:off x="0" y="0"/>
              <a:ext cx="789475" cy="789475"/>
            </a:xfrm>
            <a:custGeom>
              <a:avLst/>
              <a:gdLst/>
              <a:ahLst/>
              <a:cxnLst/>
              <a:rect l="l" t="t" r="r" b="b"/>
              <a:pathLst>
                <a:path w="789475" h="789475">
                  <a:moveTo>
                    <a:pt x="394737" y="0"/>
                  </a:moveTo>
                  <a:cubicBezTo>
                    <a:pt x="176730" y="0"/>
                    <a:pt x="0" y="176730"/>
                    <a:pt x="0" y="394737"/>
                  </a:cubicBezTo>
                  <a:cubicBezTo>
                    <a:pt x="0" y="612745"/>
                    <a:pt x="176730" y="789475"/>
                    <a:pt x="394737" y="789475"/>
                  </a:cubicBezTo>
                  <a:cubicBezTo>
                    <a:pt x="612745" y="789475"/>
                    <a:pt x="789475" y="612745"/>
                    <a:pt x="789475" y="394737"/>
                  </a:cubicBezTo>
                  <a:cubicBezTo>
                    <a:pt x="789475" y="176730"/>
                    <a:pt x="612745" y="0"/>
                    <a:pt x="394737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TextBox 17">
              <a:extLst>
                <a:ext uri="{FF2B5EF4-FFF2-40B4-BE49-F238E27FC236}">
                  <a16:creationId xmlns:a16="http://schemas.microsoft.com/office/drawing/2014/main" id="{4007783F-DD2C-0221-FECA-813D4E4A660E}"/>
                </a:ext>
              </a:extLst>
            </p:cNvPr>
            <p:cNvSpPr txBox="1"/>
            <p:nvPr/>
          </p:nvSpPr>
          <p:spPr>
            <a:xfrm>
              <a:off x="74013" y="35913"/>
              <a:ext cx="641448" cy="679548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5" name="Freeform 18">
            <a:extLst>
              <a:ext uri="{FF2B5EF4-FFF2-40B4-BE49-F238E27FC236}">
                <a16:creationId xmlns:a16="http://schemas.microsoft.com/office/drawing/2014/main" id="{B0620766-177B-D97B-172B-669BECD9CADF}"/>
              </a:ext>
            </a:extLst>
          </p:cNvPr>
          <p:cNvSpPr/>
          <p:nvPr/>
        </p:nvSpPr>
        <p:spPr>
          <a:xfrm>
            <a:off x="4256525" y="3896535"/>
            <a:ext cx="1460683" cy="1458027"/>
          </a:xfrm>
          <a:custGeom>
            <a:avLst/>
            <a:gdLst/>
            <a:ahLst/>
            <a:cxnLst/>
            <a:rect l="l" t="t" r="r" b="b"/>
            <a:pathLst>
              <a:path w="1460683" h="1458027">
                <a:moveTo>
                  <a:pt x="0" y="0"/>
                </a:moveTo>
                <a:lnTo>
                  <a:pt x="1460683" y="0"/>
                </a:lnTo>
                <a:lnTo>
                  <a:pt x="1460683" y="1458027"/>
                </a:lnTo>
                <a:lnTo>
                  <a:pt x="0" y="14580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6" name="Group 19">
            <a:extLst>
              <a:ext uri="{FF2B5EF4-FFF2-40B4-BE49-F238E27FC236}">
                <a16:creationId xmlns:a16="http://schemas.microsoft.com/office/drawing/2014/main" id="{5C048F3C-2800-A282-5C99-F3A8956FC12A}"/>
              </a:ext>
            </a:extLst>
          </p:cNvPr>
          <p:cNvGrpSpPr/>
          <p:nvPr/>
        </p:nvGrpSpPr>
        <p:grpSpPr>
          <a:xfrm>
            <a:off x="4256525" y="3896535"/>
            <a:ext cx="1285327" cy="1285327"/>
            <a:chOff x="0" y="0"/>
            <a:chExt cx="765551" cy="765551"/>
          </a:xfrm>
        </p:grpSpPr>
        <p:sp>
          <p:nvSpPr>
            <p:cNvPr id="57" name="Freeform 20">
              <a:extLst>
                <a:ext uri="{FF2B5EF4-FFF2-40B4-BE49-F238E27FC236}">
                  <a16:creationId xmlns:a16="http://schemas.microsoft.com/office/drawing/2014/main" id="{24C220C3-6776-3CD1-752A-110380F42736}"/>
                </a:ext>
              </a:extLst>
            </p:cNvPr>
            <p:cNvSpPr/>
            <p:nvPr/>
          </p:nvSpPr>
          <p:spPr>
            <a:xfrm>
              <a:off x="0" y="0"/>
              <a:ext cx="765551" cy="765551"/>
            </a:xfrm>
            <a:custGeom>
              <a:avLst/>
              <a:gdLst/>
              <a:ahLst/>
              <a:cxnLst/>
              <a:rect l="l" t="t" r="r" b="b"/>
              <a:pathLst>
                <a:path w="765551" h="765551">
                  <a:moveTo>
                    <a:pt x="382776" y="0"/>
                  </a:moveTo>
                  <a:cubicBezTo>
                    <a:pt x="171374" y="0"/>
                    <a:pt x="0" y="171374"/>
                    <a:pt x="0" y="382776"/>
                  </a:cubicBezTo>
                  <a:cubicBezTo>
                    <a:pt x="0" y="594177"/>
                    <a:pt x="171374" y="765551"/>
                    <a:pt x="382776" y="765551"/>
                  </a:cubicBezTo>
                  <a:cubicBezTo>
                    <a:pt x="594177" y="765551"/>
                    <a:pt x="765551" y="594177"/>
                    <a:pt x="765551" y="382776"/>
                  </a:cubicBezTo>
                  <a:cubicBezTo>
                    <a:pt x="765551" y="171374"/>
                    <a:pt x="594177" y="0"/>
                    <a:pt x="382776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TextBox 21">
              <a:extLst>
                <a:ext uri="{FF2B5EF4-FFF2-40B4-BE49-F238E27FC236}">
                  <a16:creationId xmlns:a16="http://schemas.microsoft.com/office/drawing/2014/main" id="{AA281813-BADB-BDA8-A45D-A24185FC092A}"/>
                </a:ext>
              </a:extLst>
            </p:cNvPr>
            <p:cNvSpPr txBox="1"/>
            <p:nvPr/>
          </p:nvSpPr>
          <p:spPr>
            <a:xfrm>
              <a:off x="71770" y="33670"/>
              <a:ext cx="622010" cy="6601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9" name="Group 22">
            <a:extLst>
              <a:ext uri="{FF2B5EF4-FFF2-40B4-BE49-F238E27FC236}">
                <a16:creationId xmlns:a16="http://schemas.microsoft.com/office/drawing/2014/main" id="{9240B00D-861F-D185-33E3-2957A88E8EC9}"/>
              </a:ext>
            </a:extLst>
          </p:cNvPr>
          <p:cNvGrpSpPr/>
          <p:nvPr/>
        </p:nvGrpSpPr>
        <p:grpSpPr>
          <a:xfrm>
            <a:off x="6333573" y="4189184"/>
            <a:ext cx="2771759" cy="700030"/>
            <a:chOff x="0" y="0"/>
            <a:chExt cx="1881233" cy="475120"/>
          </a:xfrm>
          <a:solidFill>
            <a:schemeClr val="accent5">
              <a:lumMod val="75000"/>
            </a:schemeClr>
          </a:solidFill>
        </p:grpSpPr>
        <p:sp>
          <p:nvSpPr>
            <p:cNvPr id="60" name="Freeform 23">
              <a:extLst>
                <a:ext uri="{FF2B5EF4-FFF2-40B4-BE49-F238E27FC236}">
                  <a16:creationId xmlns:a16="http://schemas.microsoft.com/office/drawing/2014/main" id="{96A8F874-B9CC-5C7B-D9B1-0CE9B06E8566}"/>
                </a:ext>
              </a:extLst>
            </p:cNvPr>
            <p:cNvSpPr/>
            <p:nvPr/>
          </p:nvSpPr>
          <p:spPr>
            <a:xfrm>
              <a:off x="0" y="0"/>
              <a:ext cx="1881233" cy="475120"/>
            </a:xfrm>
            <a:custGeom>
              <a:avLst/>
              <a:gdLst/>
              <a:ahLst/>
              <a:cxnLst/>
              <a:rect l="l" t="t" r="r" b="b"/>
              <a:pathLst>
                <a:path w="1881233" h="475120">
                  <a:moveTo>
                    <a:pt x="0" y="0"/>
                  </a:moveTo>
                  <a:lnTo>
                    <a:pt x="1678033" y="0"/>
                  </a:lnTo>
                  <a:lnTo>
                    <a:pt x="1881233" y="237560"/>
                  </a:lnTo>
                  <a:lnTo>
                    <a:pt x="1678033" y="475120"/>
                  </a:lnTo>
                  <a:lnTo>
                    <a:pt x="0" y="475120"/>
                  </a:lnTo>
                  <a:lnTo>
                    <a:pt x="203200" y="237560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TextBox 24">
              <a:extLst>
                <a:ext uri="{FF2B5EF4-FFF2-40B4-BE49-F238E27FC236}">
                  <a16:creationId xmlns:a16="http://schemas.microsoft.com/office/drawing/2014/main" id="{144633CD-AED5-BDFE-E523-1281A4FDBB4A}"/>
                </a:ext>
              </a:extLst>
            </p:cNvPr>
            <p:cNvSpPr txBox="1"/>
            <p:nvPr/>
          </p:nvSpPr>
          <p:spPr>
            <a:xfrm>
              <a:off x="177800" y="-38100"/>
              <a:ext cx="1627233" cy="51322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2" name="Group 25">
            <a:extLst>
              <a:ext uri="{FF2B5EF4-FFF2-40B4-BE49-F238E27FC236}">
                <a16:creationId xmlns:a16="http://schemas.microsoft.com/office/drawing/2014/main" id="{F077DDF6-2EDE-7FD0-DA6B-54BD1D26A3C8}"/>
              </a:ext>
            </a:extLst>
          </p:cNvPr>
          <p:cNvGrpSpPr/>
          <p:nvPr/>
        </p:nvGrpSpPr>
        <p:grpSpPr>
          <a:xfrm>
            <a:off x="6787286" y="3655536"/>
            <a:ext cx="1767325" cy="1767325"/>
            <a:chOff x="0" y="0"/>
            <a:chExt cx="789475" cy="789475"/>
          </a:xfrm>
          <a:solidFill>
            <a:schemeClr val="accent5">
              <a:lumMod val="75000"/>
            </a:schemeClr>
          </a:solidFill>
        </p:grpSpPr>
        <p:sp>
          <p:nvSpPr>
            <p:cNvPr id="63" name="Freeform 26">
              <a:extLst>
                <a:ext uri="{FF2B5EF4-FFF2-40B4-BE49-F238E27FC236}">
                  <a16:creationId xmlns:a16="http://schemas.microsoft.com/office/drawing/2014/main" id="{820A6377-FB60-C247-91B5-FB3771F6EBA7}"/>
                </a:ext>
              </a:extLst>
            </p:cNvPr>
            <p:cNvSpPr/>
            <p:nvPr/>
          </p:nvSpPr>
          <p:spPr>
            <a:xfrm>
              <a:off x="0" y="0"/>
              <a:ext cx="789475" cy="789475"/>
            </a:xfrm>
            <a:custGeom>
              <a:avLst/>
              <a:gdLst/>
              <a:ahLst/>
              <a:cxnLst/>
              <a:rect l="l" t="t" r="r" b="b"/>
              <a:pathLst>
                <a:path w="789475" h="789475">
                  <a:moveTo>
                    <a:pt x="394737" y="0"/>
                  </a:moveTo>
                  <a:cubicBezTo>
                    <a:pt x="176730" y="0"/>
                    <a:pt x="0" y="176730"/>
                    <a:pt x="0" y="394737"/>
                  </a:cubicBezTo>
                  <a:cubicBezTo>
                    <a:pt x="0" y="612745"/>
                    <a:pt x="176730" y="789475"/>
                    <a:pt x="394737" y="789475"/>
                  </a:cubicBezTo>
                  <a:cubicBezTo>
                    <a:pt x="612745" y="789475"/>
                    <a:pt x="789475" y="612745"/>
                    <a:pt x="789475" y="394737"/>
                  </a:cubicBezTo>
                  <a:cubicBezTo>
                    <a:pt x="789475" y="176730"/>
                    <a:pt x="612745" y="0"/>
                    <a:pt x="394737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TextBox 27">
              <a:extLst>
                <a:ext uri="{FF2B5EF4-FFF2-40B4-BE49-F238E27FC236}">
                  <a16:creationId xmlns:a16="http://schemas.microsoft.com/office/drawing/2014/main" id="{C568FD94-1269-D431-AC0C-3F940D9DFE6A}"/>
                </a:ext>
              </a:extLst>
            </p:cNvPr>
            <p:cNvSpPr txBox="1"/>
            <p:nvPr/>
          </p:nvSpPr>
          <p:spPr>
            <a:xfrm>
              <a:off x="74013" y="35913"/>
              <a:ext cx="641448" cy="679548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5" name="Freeform 28">
            <a:extLst>
              <a:ext uri="{FF2B5EF4-FFF2-40B4-BE49-F238E27FC236}">
                <a16:creationId xmlns:a16="http://schemas.microsoft.com/office/drawing/2014/main" id="{4251CA4A-0B18-45E2-089F-EDDAB28C2506}"/>
              </a:ext>
            </a:extLst>
          </p:cNvPr>
          <p:cNvSpPr/>
          <p:nvPr/>
        </p:nvSpPr>
        <p:spPr>
          <a:xfrm>
            <a:off x="7028284" y="3896535"/>
            <a:ext cx="1460683" cy="1458027"/>
          </a:xfrm>
          <a:custGeom>
            <a:avLst/>
            <a:gdLst/>
            <a:ahLst/>
            <a:cxnLst/>
            <a:rect l="l" t="t" r="r" b="b"/>
            <a:pathLst>
              <a:path w="1460683" h="1458027">
                <a:moveTo>
                  <a:pt x="0" y="0"/>
                </a:moveTo>
                <a:lnTo>
                  <a:pt x="1460683" y="0"/>
                </a:lnTo>
                <a:lnTo>
                  <a:pt x="1460683" y="1458027"/>
                </a:lnTo>
                <a:lnTo>
                  <a:pt x="0" y="14580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66" name="Group 29">
            <a:extLst>
              <a:ext uri="{FF2B5EF4-FFF2-40B4-BE49-F238E27FC236}">
                <a16:creationId xmlns:a16="http://schemas.microsoft.com/office/drawing/2014/main" id="{A8380736-B03C-D3A5-6E98-48D488C8299A}"/>
              </a:ext>
            </a:extLst>
          </p:cNvPr>
          <p:cNvGrpSpPr/>
          <p:nvPr/>
        </p:nvGrpSpPr>
        <p:grpSpPr>
          <a:xfrm>
            <a:off x="7028284" y="3896535"/>
            <a:ext cx="1285327" cy="1285327"/>
            <a:chOff x="0" y="0"/>
            <a:chExt cx="765551" cy="765551"/>
          </a:xfrm>
        </p:grpSpPr>
        <p:sp>
          <p:nvSpPr>
            <p:cNvPr id="67" name="Freeform 30">
              <a:extLst>
                <a:ext uri="{FF2B5EF4-FFF2-40B4-BE49-F238E27FC236}">
                  <a16:creationId xmlns:a16="http://schemas.microsoft.com/office/drawing/2014/main" id="{B1381C99-161D-5D72-4163-8F3373D5493B}"/>
                </a:ext>
              </a:extLst>
            </p:cNvPr>
            <p:cNvSpPr/>
            <p:nvPr/>
          </p:nvSpPr>
          <p:spPr>
            <a:xfrm>
              <a:off x="0" y="0"/>
              <a:ext cx="765551" cy="765551"/>
            </a:xfrm>
            <a:custGeom>
              <a:avLst/>
              <a:gdLst/>
              <a:ahLst/>
              <a:cxnLst/>
              <a:rect l="l" t="t" r="r" b="b"/>
              <a:pathLst>
                <a:path w="765551" h="765551">
                  <a:moveTo>
                    <a:pt x="382776" y="0"/>
                  </a:moveTo>
                  <a:cubicBezTo>
                    <a:pt x="171374" y="0"/>
                    <a:pt x="0" y="171374"/>
                    <a:pt x="0" y="382776"/>
                  </a:cubicBezTo>
                  <a:cubicBezTo>
                    <a:pt x="0" y="594177"/>
                    <a:pt x="171374" y="765551"/>
                    <a:pt x="382776" y="765551"/>
                  </a:cubicBezTo>
                  <a:cubicBezTo>
                    <a:pt x="594177" y="765551"/>
                    <a:pt x="765551" y="594177"/>
                    <a:pt x="765551" y="382776"/>
                  </a:cubicBezTo>
                  <a:cubicBezTo>
                    <a:pt x="765551" y="171374"/>
                    <a:pt x="594177" y="0"/>
                    <a:pt x="382776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TextBox 31">
              <a:extLst>
                <a:ext uri="{FF2B5EF4-FFF2-40B4-BE49-F238E27FC236}">
                  <a16:creationId xmlns:a16="http://schemas.microsoft.com/office/drawing/2014/main" id="{CD7BC874-0EC7-D7BF-B37D-E36A873DBDA8}"/>
                </a:ext>
              </a:extLst>
            </p:cNvPr>
            <p:cNvSpPr txBox="1"/>
            <p:nvPr/>
          </p:nvSpPr>
          <p:spPr>
            <a:xfrm>
              <a:off x="71770" y="33670"/>
              <a:ext cx="622010" cy="6601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9" name="Group 32">
            <a:extLst>
              <a:ext uri="{FF2B5EF4-FFF2-40B4-BE49-F238E27FC236}">
                <a16:creationId xmlns:a16="http://schemas.microsoft.com/office/drawing/2014/main" id="{4C7E1870-FE6E-06F5-C930-D6138D3C1450}"/>
              </a:ext>
            </a:extLst>
          </p:cNvPr>
          <p:cNvGrpSpPr/>
          <p:nvPr/>
        </p:nvGrpSpPr>
        <p:grpSpPr>
          <a:xfrm>
            <a:off x="9105332" y="4189184"/>
            <a:ext cx="2771759" cy="700030"/>
            <a:chOff x="0" y="0"/>
            <a:chExt cx="1881233" cy="475120"/>
          </a:xfrm>
          <a:solidFill>
            <a:schemeClr val="accent5">
              <a:lumMod val="75000"/>
            </a:schemeClr>
          </a:solidFill>
        </p:grpSpPr>
        <p:sp>
          <p:nvSpPr>
            <p:cNvPr id="70" name="Freeform 33">
              <a:extLst>
                <a:ext uri="{FF2B5EF4-FFF2-40B4-BE49-F238E27FC236}">
                  <a16:creationId xmlns:a16="http://schemas.microsoft.com/office/drawing/2014/main" id="{9E833C76-532A-0E7C-3576-75747DC853F4}"/>
                </a:ext>
              </a:extLst>
            </p:cNvPr>
            <p:cNvSpPr/>
            <p:nvPr/>
          </p:nvSpPr>
          <p:spPr>
            <a:xfrm>
              <a:off x="0" y="0"/>
              <a:ext cx="1881233" cy="475120"/>
            </a:xfrm>
            <a:custGeom>
              <a:avLst/>
              <a:gdLst/>
              <a:ahLst/>
              <a:cxnLst/>
              <a:rect l="l" t="t" r="r" b="b"/>
              <a:pathLst>
                <a:path w="1881233" h="475120">
                  <a:moveTo>
                    <a:pt x="0" y="0"/>
                  </a:moveTo>
                  <a:lnTo>
                    <a:pt x="1678033" y="0"/>
                  </a:lnTo>
                  <a:lnTo>
                    <a:pt x="1881233" y="237560"/>
                  </a:lnTo>
                  <a:lnTo>
                    <a:pt x="1678033" y="475120"/>
                  </a:lnTo>
                  <a:lnTo>
                    <a:pt x="0" y="475120"/>
                  </a:lnTo>
                  <a:lnTo>
                    <a:pt x="203200" y="237560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TextBox 34">
              <a:extLst>
                <a:ext uri="{FF2B5EF4-FFF2-40B4-BE49-F238E27FC236}">
                  <a16:creationId xmlns:a16="http://schemas.microsoft.com/office/drawing/2014/main" id="{8149C019-FCBB-B974-FA35-E9FFE59C2830}"/>
                </a:ext>
              </a:extLst>
            </p:cNvPr>
            <p:cNvSpPr txBox="1"/>
            <p:nvPr/>
          </p:nvSpPr>
          <p:spPr>
            <a:xfrm>
              <a:off x="177800" y="-38100"/>
              <a:ext cx="1627233" cy="51322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2" name="Group 35">
            <a:extLst>
              <a:ext uri="{FF2B5EF4-FFF2-40B4-BE49-F238E27FC236}">
                <a16:creationId xmlns:a16="http://schemas.microsoft.com/office/drawing/2014/main" id="{16FE05F9-FC23-5FEB-E49F-23DF1F4E314F}"/>
              </a:ext>
            </a:extLst>
          </p:cNvPr>
          <p:cNvGrpSpPr/>
          <p:nvPr/>
        </p:nvGrpSpPr>
        <p:grpSpPr>
          <a:xfrm>
            <a:off x="9559045" y="3655536"/>
            <a:ext cx="1767325" cy="1767325"/>
            <a:chOff x="0" y="0"/>
            <a:chExt cx="789475" cy="789475"/>
          </a:xfrm>
          <a:solidFill>
            <a:schemeClr val="accent5">
              <a:lumMod val="75000"/>
            </a:schemeClr>
          </a:solidFill>
        </p:grpSpPr>
        <p:sp>
          <p:nvSpPr>
            <p:cNvPr id="73" name="Freeform 36">
              <a:extLst>
                <a:ext uri="{FF2B5EF4-FFF2-40B4-BE49-F238E27FC236}">
                  <a16:creationId xmlns:a16="http://schemas.microsoft.com/office/drawing/2014/main" id="{42D15488-6807-D486-BBD7-57CF3E0AFFA7}"/>
                </a:ext>
              </a:extLst>
            </p:cNvPr>
            <p:cNvSpPr/>
            <p:nvPr/>
          </p:nvSpPr>
          <p:spPr>
            <a:xfrm>
              <a:off x="0" y="0"/>
              <a:ext cx="789475" cy="789475"/>
            </a:xfrm>
            <a:custGeom>
              <a:avLst/>
              <a:gdLst/>
              <a:ahLst/>
              <a:cxnLst/>
              <a:rect l="l" t="t" r="r" b="b"/>
              <a:pathLst>
                <a:path w="789475" h="789475">
                  <a:moveTo>
                    <a:pt x="394737" y="0"/>
                  </a:moveTo>
                  <a:cubicBezTo>
                    <a:pt x="176730" y="0"/>
                    <a:pt x="0" y="176730"/>
                    <a:pt x="0" y="394737"/>
                  </a:cubicBezTo>
                  <a:cubicBezTo>
                    <a:pt x="0" y="612745"/>
                    <a:pt x="176730" y="789475"/>
                    <a:pt x="394737" y="789475"/>
                  </a:cubicBezTo>
                  <a:cubicBezTo>
                    <a:pt x="612745" y="789475"/>
                    <a:pt x="789475" y="612745"/>
                    <a:pt x="789475" y="394737"/>
                  </a:cubicBezTo>
                  <a:cubicBezTo>
                    <a:pt x="789475" y="176730"/>
                    <a:pt x="612745" y="0"/>
                    <a:pt x="394737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TextBox 37">
              <a:extLst>
                <a:ext uri="{FF2B5EF4-FFF2-40B4-BE49-F238E27FC236}">
                  <a16:creationId xmlns:a16="http://schemas.microsoft.com/office/drawing/2014/main" id="{55D401EA-D3CE-BA08-19F0-FBF611A7A7A6}"/>
                </a:ext>
              </a:extLst>
            </p:cNvPr>
            <p:cNvSpPr txBox="1"/>
            <p:nvPr/>
          </p:nvSpPr>
          <p:spPr>
            <a:xfrm>
              <a:off x="74013" y="35913"/>
              <a:ext cx="641448" cy="679548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5" name="Freeform 38">
            <a:extLst>
              <a:ext uri="{FF2B5EF4-FFF2-40B4-BE49-F238E27FC236}">
                <a16:creationId xmlns:a16="http://schemas.microsoft.com/office/drawing/2014/main" id="{B50B3851-149E-073A-71E8-9502B273FB0B}"/>
              </a:ext>
            </a:extLst>
          </p:cNvPr>
          <p:cNvSpPr/>
          <p:nvPr/>
        </p:nvSpPr>
        <p:spPr>
          <a:xfrm>
            <a:off x="9800043" y="3896535"/>
            <a:ext cx="1460683" cy="1458027"/>
          </a:xfrm>
          <a:custGeom>
            <a:avLst/>
            <a:gdLst/>
            <a:ahLst/>
            <a:cxnLst/>
            <a:rect l="l" t="t" r="r" b="b"/>
            <a:pathLst>
              <a:path w="1460683" h="1458027">
                <a:moveTo>
                  <a:pt x="0" y="0"/>
                </a:moveTo>
                <a:lnTo>
                  <a:pt x="1460683" y="0"/>
                </a:lnTo>
                <a:lnTo>
                  <a:pt x="1460683" y="1458027"/>
                </a:lnTo>
                <a:lnTo>
                  <a:pt x="0" y="14580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6" name="Group 39">
            <a:extLst>
              <a:ext uri="{FF2B5EF4-FFF2-40B4-BE49-F238E27FC236}">
                <a16:creationId xmlns:a16="http://schemas.microsoft.com/office/drawing/2014/main" id="{6F9DD18E-B97B-BCD3-D5F4-B8941DE1BDDD}"/>
              </a:ext>
            </a:extLst>
          </p:cNvPr>
          <p:cNvGrpSpPr/>
          <p:nvPr/>
        </p:nvGrpSpPr>
        <p:grpSpPr>
          <a:xfrm>
            <a:off x="9800043" y="3896535"/>
            <a:ext cx="1285327" cy="1285327"/>
            <a:chOff x="0" y="0"/>
            <a:chExt cx="765551" cy="765551"/>
          </a:xfrm>
        </p:grpSpPr>
        <p:sp>
          <p:nvSpPr>
            <p:cNvPr id="77" name="Freeform 40">
              <a:extLst>
                <a:ext uri="{FF2B5EF4-FFF2-40B4-BE49-F238E27FC236}">
                  <a16:creationId xmlns:a16="http://schemas.microsoft.com/office/drawing/2014/main" id="{8B245D8A-481A-ACCA-C896-D95BE4852089}"/>
                </a:ext>
              </a:extLst>
            </p:cNvPr>
            <p:cNvSpPr/>
            <p:nvPr/>
          </p:nvSpPr>
          <p:spPr>
            <a:xfrm>
              <a:off x="0" y="0"/>
              <a:ext cx="765551" cy="765551"/>
            </a:xfrm>
            <a:custGeom>
              <a:avLst/>
              <a:gdLst/>
              <a:ahLst/>
              <a:cxnLst/>
              <a:rect l="l" t="t" r="r" b="b"/>
              <a:pathLst>
                <a:path w="765551" h="765551">
                  <a:moveTo>
                    <a:pt x="382776" y="0"/>
                  </a:moveTo>
                  <a:cubicBezTo>
                    <a:pt x="171374" y="0"/>
                    <a:pt x="0" y="171374"/>
                    <a:pt x="0" y="382776"/>
                  </a:cubicBezTo>
                  <a:cubicBezTo>
                    <a:pt x="0" y="594177"/>
                    <a:pt x="171374" y="765551"/>
                    <a:pt x="382776" y="765551"/>
                  </a:cubicBezTo>
                  <a:cubicBezTo>
                    <a:pt x="594177" y="765551"/>
                    <a:pt x="765551" y="594177"/>
                    <a:pt x="765551" y="382776"/>
                  </a:cubicBezTo>
                  <a:cubicBezTo>
                    <a:pt x="765551" y="171374"/>
                    <a:pt x="594177" y="0"/>
                    <a:pt x="382776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TextBox 41">
              <a:extLst>
                <a:ext uri="{FF2B5EF4-FFF2-40B4-BE49-F238E27FC236}">
                  <a16:creationId xmlns:a16="http://schemas.microsoft.com/office/drawing/2014/main" id="{A2139A80-3029-21FE-2082-CCBA25662920}"/>
                </a:ext>
              </a:extLst>
            </p:cNvPr>
            <p:cNvSpPr txBox="1"/>
            <p:nvPr/>
          </p:nvSpPr>
          <p:spPr>
            <a:xfrm>
              <a:off x="71770" y="33670"/>
              <a:ext cx="622010" cy="6601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9" name="Group 42">
            <a:extLst>
              <a:ext uri="{FF2B5EF4-FFF2-40B4-BE49-F238E27FC236}">
                <a16:creationId xmlns:a16="http://schemas.microsoft.com/office/drawing/2014/main" id="{09B74805-96CB-EE26-8EF1-6EF1DEA41158}"/>
              </a:ext>
            </a:extLst>
          </p:cNvPr>
          <p:cNvGrpSpPr/>
          <p:nvPr/>
        </p:nvGrpSpPr>
        <p:grpSpPr>
          <a:xfrm>
            <a:off x="11877092" y="4189184"/>
            <a:ext cx="2771759" cy="700030"/>
            <a:chOff x="0" y="0"/>
            <a:chExt cx="1881233" cy="475120"/>
          </a:xfrm>
          <a:solidFill>
            <a:schemeClr val="accent5">
              <a:lumMod val="75000"/>
            </a:schemeClr>
          </a:solidFill>
        </p:grpSpPr>
        <p:sp>
          <p:nvSpPr>
            <p:cNvPr id="80" name="Freeform 43">
              <a:extLst>
                <a:ext uri="{FF2B5EF4-FFF2-40B4-BE49-F238E27FC236}">
                  <a16:creationId xmlns:a16="http://schemas.microsoft.com/office/drawing/2014/main" id="{660E8F83-DF53-C271-FEFE-2396D7BD19FB}"/>
                </a:ext>
              </a:extLst>
            </p:cNvPr>
            <p:cNvSpPr/>
            <p:nvPr/>
          </p:nvSpPr>
          <p:spPr>
            <a:xfrm>
              <a:off x="0" y="0"/>
              <a:ext cx="1881233" cy="475120"/>
            </a:xfrm>
            <a:custGeom>
              <a:avLst/>
              <a:gdLst/>
              <a:ahLst/>
              <a:cxnLst/>
              <a:rect l="l" t="t" r="r" b="b"/>
              <a:pathLst>
                <a:path w="1881233" h="475120">
                  <a:moveTo>
                    <a:pt x="0" y="0"/>
                  </a:moveTo>
                  <a:lnTo>
                    <a:pt x="1678033" y="0"/>
                  </a:lnTo>
                  <a:lnTo>
                    <a:pt x="1881233" y="237560"/>
                  </a:lnTo>
                  <a:lnTo>
                    <a:pt x="1678033" y="475120"/>
                  </a:lnTo>
                  <a:lnTo>
                    <a:pt x="0" y="475120"/>
                  </a:lnTo>
                  <a:lnTo>
                    <a:pt x="203200" y="237560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TextBox 44">
              <a:extLst>
                <a:ext uri="{FF2B5EF4-FFF2-40B4-BE49-F238E27FC236}">
                  <a16:creationId xmlns:a16="http://schemas.microsoft.com/office/drawing/2014/main" id="{E9BAF99F-0649-D80E-CE5C-F8D5D8EC19A7}"/>
                </a:ext>
              </a:extLst>
            </p:cNvPr>
            <p:cNvSpPr txBox="1"/>
            <p:nvPr/>
          </p:nvSpPr>
          <p:spPr>
            <a:xfrm>
              <a:off x="177800" y="-38100"/>
              <a:ext cx="1627233" cy="51322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2" name="Group 45">
            <a:extLst>
              <a:ext uri="{FF2B5EF4-FFF2-40B4-BE49-F238E27FC236}">
                <a16:creationId xmlns:a16="http://schemas.microsoft.com/office/drawing/2014/main" id="{26475FEE-8E38-36B6-F4E0-9CAFA464141D}"/>
              </a:ext>
            </a:extLst>
          </p:cNvPr>
          <p:cNvGrpSpPr/>
          <p:nvPr/>
        </p:nvGrpSpPr>
        <p:grpSpPr>
          <a:xfrm>
            <a:off x="12330804" y="3655536"/>
            <a:ext cx="1767325" cy="1767325"/>
            <a:chOff x="0" y="0"/>
            <a:chExt cx="789475" cy="789475"/>
          </a:xfrm>
          <a:solidFill>
            <a:schemeClr val="accent5">
              <a:lumMod val="75000"/>
            </a:schemeClr>
          </a:solidFill>
        </p:grpSpPr>
        <p:sp>
          <p:nvSpPr>
            <p:cNvPr id="83" name="Freeform 46">
              <a:extLst>
                <a:ext uri="{FF2B5EF4-FFF2-40B4-BE49-F238E27FC236}">
                  <a16:creationId xmlns:a16="http://schemas.microsoft.com/office/drawing/2014/main" id="{F7DEFA20-FFD1-2BA4-899D-51C1672DDCDD}"/>
                </a:ext>
              </a:extLst>
            </p:cNvPr>
            <p:cNvSpPr/>
            <p:nvPr/>
          </p:nvSpPr>
          <p:spPr>
            <a:xfrm>
              <a:off x="0" y="0"/>
              <a:ext cx="789475" cy="789475"/>
            </a:xfrm>
            <a:custGeom>
              <a:avLst/>
              <a:gdLst/>
              <a:ahLst/>
              <a:cxnLst/>
              <a:rect l="l" t="t" r="r" b="b"/>
              <a:pathLst>
                <a:path w="789475" h="789475">
                  <a:moveTo>
                    <a:pt x="394737" y="0"/>
                  </a:moveTo>
                  <a:cubicBezTo>
                    <a:pt x="176730" y="0"/>
                    <a:pt x="0" y="176730"/>
                    <a:pt x="0" y="394737"/>
                  </a:cubicBezTo>
                  <a:cubicBezTo>
                    <a:pt x="0" y="612745"/>
                    <a:pt x="176730" y="789475"/>
                    <a:pt x="394737" y="789475"/>
                  </a:cubicBezTo>
                  <a:cubicBezTo>
                    <a:pt x="612745" y="789475"/>
                    <a:pt x="789475" y="612745"/>
                    <a:pt x="789475" y="394737"/>
                  </a:cubicBezTo>
                  <a:cubicBezTo>
                    <a:pt x="789475" y="176730"/>
                    <a:pt x="612745" y="0"/>
                    <a:pt x="394737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TextBox 47">
              <a:extLst>
                <a:ext uri="{FF2B5EF4-FFF2-40B4-BE49-F238E27FC236}">
                  <a16:creationId xmlns:a16="http://schemas.microsoft.com/office/drawing/2014/main" id="{E64300EE-4EE4-C922-20F2-726DDA2B7212}"/>
                </a:ext>
              </a:extLst>
            </p:cNvPr>
            <p:cNvSpPr txBox="1"/>
            <p:nvPr/>
          </p:nvSpPr>
          <p:spPr>
            <a:xfrm>
              <a:off x="74013" y="35913"/>
              <a:ext cx="641448" cy="679548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5" name="Freeform 48">
            <a:extLst>
              <a:ext uri="{FF2B5EF4-FFF2-40B4-BE49-F238E27FC236}">
                <a16:creationId xmlns:a16="http://schemas.microsoft.com/office/drawing/2014/main" id="{0420529C-AF47-2AF9-9913-2F9800AB574F}"/>
              </a:ext>
            </a:extLst>
          </p:cNvPr>
          <p:cNvSpPr/>
          <p:nvPr/>
        </p:nvSpPr>
        <p:spPr>
          <a:xfrm>
            <a:off x="12571803" y="3896535"/>
            <a:ext cx="1460683" cy="1458027"/>
          </a:xfrm>
          <a:custGeom>
            <a:avLst/>
            <a:gdLst/>
            <a:ahLst/>
            <a:cxnLst/>
            <a:rect l="l" t="t" r="r" b="b"/>
            <a:pathLst>
              <a:path w="1460683" h="1458027">
                <a:moveTo>
                  <a:pt x="0" y="0"/>
                </a:moveTo>
                <a:lnTo>
                  <a:pt x="1460683" y="0"/>
                </a:lnTo>
                <a:lnTo>
                  <a:pt x="1460683" y="1458027"/>
                </a:lnTo>
                <a:lnTo>
                  <a:pt x="0" y="14580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86" name="Group 49">
            <a:extLst>
              <a:ext uri="{FF2B5EF4-FFF2-40B4-BE49-F238E27FC236}">
                <a16:creationId xmlns:a16="http://schemas.microsoft.com/office/drawing/2014/main" id="{678A71D8-3CA2-1D6B-17F7-6AB325F7455C}"/>
              </a:ext>
            </a:extLst>
          </p:cNvPr>
          <p:cNvGrpSpPr/>
          <p:nvPr/>
        </p:nvGrpSpPr>
        <p:grpSpPr>
          <a:xfrm>
            <a:off x="12571803" y="3896535"/>
            <a:ext cx="1285327" cy="1285327"/>
            <a:chOff x="0" y="0"/>
            <a:chExt cx="765551" cy="765551"/>
          </a:xfrm>
        </p:grpSpPr>
        <p:sp>
          <p:nvSpPr>
            <p:cNvPr id="87" name="Freeform 50">
              <a:extLst>
                <a:ext uri="{FF2B5EF4-FFF2-40B4-BE49-F238E27FC236}">
                  <a16:creationId xmlns:a16="http://schemas.microsoft.com/office/drawing/2014/main" id="{AF9D47CB-44C9-502B-1979-C873D67DEB1A}"/>
                </a:ext>
              </a:extLst>
            </p:cNvPr>
            <p:cNvSpPr/>
            <p:nvPr/>
          </p:nvSpPr>
          <p:spPr>
            <a:xfrm>
              <a:off x="0" y="0"/>
              <a:ext cx="765551" cy="765551"/>
            </a:xfrm>
            <a:custGeom>
              <a:avLst/>
              <a:gdLst/>
              <a:ahLst/>
              <a:cxnLst/>
              <a:rect l="l" t="t" r="r" b="b"/>
              <a:pathLst>
                <a:path w="765551" h="765551">
                  <a:moveTo>
                    <a:pt x="382776" y="0"/>
                  </a:moveTo>
                  <a:cubicBezTo>
                    <a:pt x="171374" y="0"/>
                    <a:pt x="0" y="171374"/>
                    <a:pt x="0" y="382776"/>
                  </a:cubicBezTo>
                  <a:cubicBezTo>
                    <a:pt x="0" y="594177"/>
                    <a:pt x="171374" y="765551"/>
                    <a:pt x="382776" y="765551"/>
                  </a:cubicBezTo>
                  <a:cubicBezTo>
                    <a:pt x="594177" y="765551"/>
                    <a:pt x="765551" y="594177"/>
                    <a:pt x="765551" y="382776"/>
                  </a:cubicBezTo>
                  <a:cubicBezTo>
                    <a:pt x="765551" y="171374"/>
                    <a:pt x="594177" y="0"/>
                    <a:pt x="382776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TextBox 51">
              <a:extLst>
                <a:ext uri="{FF2B5EF4-FFF2-40B4-BE49-F238E27FC236}">
                  <a16:creationId xmlns:a16="http://schemas.microsoft.com/office/drawing/2014/main" id="{74782FB4-B7E4-E8B9-A52A-A1003B1E2C0C}"/>
                </a:ext>
              </a:extLst>
            </p:cNvPr>
            <p:cNvSpPr txBox="1"/>
            <p:nvPr/>
          </p:nvSpPr>
          <p:spPr>
            <a:xfrm>
              <a:off x="71770" y="33670"/>
              <a:ext cx="622010" cy="6601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9" name="Group 52">
            <a:extLst>
              <a:ext uri="{FF2B5EF4-FFF2-40B4-BE49-F238E27FC236}">
                <a16:creationId xmlns:a16="http://schemas.microsoft.com/office/drawing/2014/main" id="{49269BB3-9990-A9D4-7D71-0C8053E5A3DC}"/>
              </a:ext>
            </a:extLst>
          </p:cNvPr>
          <p:cNvGrpSpPr/>
          <p:nvPr/>
        </p:nvGrpSpPr>
        <p:grpSpPr>
          <a:xfrm>
            <a:off x="14648851" y="4189184"/>
            <a:ext cx="2771759" cy="700030"/>
            <a:chOff x="0" y="0"/>
            <a:chExt cx="1881233" cy="475120"/>
          </a:xfrm>
          <a:solidFill>
            <a:schemeClr val="accent5">
              <a:lumMod val="75000"/>
            </a:schemeClr>
          </a:solidFill>
        </p:grpSpPr>
        <p:sp>
          <p:nvSpPr>
            <p:cNvPr id="90" name="Freeform 53">
              <a:extLst>
                <a:ext uri="{FF2B5EF4-FFF2-40B4-BE49-F238E27FC236}">
                  <a16:creationId xmlns:a16="http://schemas.microsoft.com/office/drawing/2014/main" id="{C174CAE5-3D17-7A56-08A9-C5B6E6DA3AE3}"/>
                </a:ext>
              </a:extLst>
            </p:cNvPr>
            <p:cNvSpPr/>
            <p:nvPr/>
          </p:nvSpPr>
          <p:spPr>
            <a:xfrm>
              <a:off x="0" y="0"/>
              <a:ext cx="1881233" cy="475120"/>
            </a:xfrm>
            <a:custGeom>
              <a:avLst/>
              <a:gdLst/>
              <a:ahLst/>
              <a:cxnLst/>
              <a:rect l="l" t="t" r="r" b="b"/>
              <a:pathLst>
                <a:path w="1881233" h="475120">
                  <a:moveTo>
                    <a:pt x="0" y="0"/>
                  </a:moveTo>
                  <a:lnTo>
                    <a:pt x="1678033" y="0"/>
                  </a:lnTo>
                  <a:lnTo>
                    <a:pt x="1881233" y="237560"/>
                  </a:lnTo>
                  <a:lnTo>
                    <a:pt x="1678033" y="475120"/>
                  </a:lnTo>
                  <a:lnTo>
                    <a:pt x="0" y="475120"/>
                  </a:lnTo>
                  <a:lnTo>
                    <a:pt x="203200" y="237560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TextBox 54">
              <a:extLst>
                <a:ext uri="{FF2B5EF4-FFF2-40B4-BE49-F238E27FC236}">
                  <a16:creationId xmlns:a16="http://schemas.microsoft.com/office/drawing/2014/main" id="{F23BE9A6-8155-6C9F-7D08-7D4AAA9F4852}"/>
                </a:ext>
              </a:extLst>
            </p:cNvPr>
            <p:cNvSpPr txBox="1"/>
            <p:nvPr/>
          </p:nvSpPr>
          <p:spPr>
            <a:xfrm>
              <a:off x="177800" y="-38100"/>
              <a:ext cx="1627233" cy="51322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2" name="Group 55">
            <a:extLst>
              <a:ext uri="{FF2B5EF4-FFF2-40B4-BE49-F238E27FC236}">
                <a16:creationId xmlns:a16="http://schemas.microsoft.com/office/drawing/2014/main" id="{F55A1B91-98B2-FA2C-1AB2-E07FE5220751}"/>
              </a:ext>
            </a:extLst>
          </p:cNvPr>
          <p:cNvGrpSpPr/>
          <p:nvPr/>
        </p:nvGrpSpPr>
        <p:grpSpPr>
          <a:xfrm>
            <a:off x="15102563" y="3655536"/>
            <a:ext cx="1767325" cy="1767325"/>
            <a:chOff x="0" y="0"/>
            <a:chExt cx="789475" cy="789475"/>
          </a:xfrm>
          <a:solidFill>
            <a:schemeClr val="accent5">
              <a:lumMod val="75000"/>
            </a:schemeClr>
          </a:solidFill>
        </p:grpSpPr>
        <p:sp>
          <p:nvSpPr>
            <p:cNvPr id="93" name="Freeform 56">
              <a:extLst>
                <a:ext uri="{FF2B5EF4-FFF2-40B4-BE49-F238E27FC236}">
                  <a16:creationId xmlns:a16="http://schemas.microsoft.com/office/drawing/2014/main" id="{C44D0625-8623-627E-8803-6114C99DF6F2}"/>
                </a:ext>
              </a:extLst>
            </p:cNvPr>
            <p:cNvSpPr/>
            <p:nvPr/>
          </p:nvSpPr>
          <p:spPr>
            <a:xfrm>
              <a:off x="0" y="0"/>
              <a:ext cx="789475" cy="789475"/>
            </a:xfrm>
            <a:custGeom>
              <a:avLst/>
              <a:gdLst/>
              <a:ahLst/>
              <a:cxnLst/>
              <a:rect l="l" t="t" r="r" b="b"/>
              <a:pathLst>
                <a:path w="789475" h="789475">
                  <a:moveTo>
                    <a:pt x="394737" y="0"/>
                  </a:moveTo>
                  <a:cubicBezTo>
                    <a:pt x="176730" y="0"/>
                    <a:pt x="0" y="176730"/>
                    <a:pt x="0" y="394737"/>
                  </a:cubicBezTo>
                  <a:cubicBezTo>
                    <a:pt x="0" y="612745"/>
                    <a:pt x="176730" y="789475"/>
                    <a:pt x="394737" y="789475"/>
                  </a:cubicBezTo>
                  <a:cubicBezTo>
                    <a:pt x="612745" y="789475"/>
                    <a:pt x="789475" y="612745"/>
                    <a:pt x="789475" y="394737"/>
                  </a:cubicBezTo>
                  <a:cubicBezTo>
                    <a:pt x="789475" y="176730"/>
                    <a:pt x="612745" y="0"/>
                    <a:pt x="394737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TextBox 57">
              <a:extLst>
                <a:ext uri="{FF2B5EF4-FFF2-40B4-BE49-F238E27FC236}">
                  <a16:creationId xmlns:a16="http://schemas.microsoft.com/office/drawing/2014/main" id="{67351CEB-F6AC-2921-DECF-A60999626227}"/>
                </a:ext>
              </a:extLst>
            </p:cNvPr>
            <p:cNvSpPr txBox="1"/>
            <p:nvPr/>
          </p:nvSpPr>
          <p:spPr>
            <a:xfrm>
              <a:off x="74013" y="35913"/>
              <a:ext cx="641448" cy="679548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5" name="Freeform 58">
            <a:extLst>
              <a:ext uri="{FF2B5EF4-FFF2-40B4-BE49-F238E27FC236}">
                <a16:creationId xmlns:a16="http://schemas.microsoft.com/office/drawing/2014/main" id="{A2035648-095E-2F1E-487D-0DB9ED5D6496}"/>
              </a:ext>
            </a:extLst>
          </p:cNvPr>
          <p:cNvSpPr/>
          <p:nvPr/>
        </p:nvSpPr>
        <p:spPr>
          <a:xfrm>
            <a:off x="15343562" y="3896535"/>
            <a:ext cx="1460683" cy="1458027"/>
          </a:xfrm>
          <a:custGeom>
            <a:avLst/>
            <a:gdLst/>
            <a:ahLst/>
            <a:cxnLst/>
            <a:rect l="l" t="t" r="r" b="b"/>
            <a:pathLst>
              <a:path w="1460683" h="1458027">
                <a:moveTo>
                  <a:pt x="0" y="0"/>
                </a:moveTo>
                <a:lnTo>
                  <a:pt x="1460683" y="0"/>
                </a:lnTo>
                <a:lnTo>
                  <a:pt x="1460683" y="1458027"/>
                </a:lnTo>
                <a:lnTo>
                  <a:pt x="0" y="14580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96" name="Group 59">
            <a:extLst>
              <a:ext uri="{FF2B5EF4-FFF2-40B4-BE49-F238E27FC236}">
                <a16:creationId xmlns:a16="http://schemas.microsoft.com/office/drawing/2014/main" id="{02D4A84F-DB22-2A9C-B894-17178BC88F49}"/>
              </a:ext>
            </a:extLst>
          </p:cNvPr>
          <p:cNvGrpSpPr/>
          <p:nvPr/>
        </p:nvGrpSpPr>
        <p:grpSpPr>
          <a:xfrm>
            <a:off x="15343562" y="3896535"/>
            <a:ext cx="1285327" cy="1285327"/>
            <a:chOff x="0" y="0"/>
            <a:chExt cx="765551" cy="765551"/>
          </a:xfrm>
        </p:grpSpPr>
        <p:sp>
          <p:nvSpPr>
            <p:cNvPr id="97" name="Freeform 60">
              <a:extLst>
                <a:ext uri="{FF2B5EF4-FFF2-40B4-BE49-F238E27FC236}">
                  <a16:creationId xmlns:a16="http://schemas.microsoft.com/office/drawing/2014/main" id="{BAEBCD89-02C8-9292-F080-7A3D679790B7}"/>
                </a:ext>
              </a:extLst>
            </p:cNvPr>
            <p:cNvSpPr/>
            <p:nvPr/>
          </p:nvSpPr>
          <p:spPr>
            <a:xfrm>
              <a:off x="0" y="0"/>
              <a:ext cx="765551" cy="765551"/>
            </a:xfrm>
            <a:custGeom>
              <a:avLst/>
              <a:gdLst/>
              <a:ahLst/>
              <a:cxnLst/>
              <a:rect l="l" t="t" r="r" b="b"/>
              <a:pathLst>
                <a:path w="765551" h="765551">
                  <a:moveTo>
                    <a:pt x="382776" y="0"/>
                  </a:moveTo>
                  <a:cubicBezTo>
                    <a:pt x="171374" y="0"/>
                    <a:pt x="0" y="171374"/>
                    <a:pt x="0" y="382776"/>
                  </a:cubicBezTo>
                  <a:cubicBezTo>
                    <a:pt x="0" y="594177"/>
                    <a:pt x="171374" y="765551"/>
                    <a:pt x="382776" y="765551"/>
                  </a:cubicBezTo>
                  <a:cubicBezTo>
                    <a:pt x="594177" y="765551"/>
                    <a:pt x="765551" y="594177"/>
                    <a:pt x="765551" y="382776"/>
                  </a:cubicBezTo>
                  <a:cubicBezTo>
                    <a:pt x="765551" y="171374"/>
                    <a:pt x="594177" y="0"/>
                    <a:pt x="382776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TextBox 61">
              <a:extLst>
                <a:ext uri="{FF2B5EF4-FFF2-40B4-BE49-F238E27FC236}">
                  <a16:creationId xmlns:a16="http://schemas.microsoft.com/office/drawing/2014/main" id="{C6EE874F-48BC-4346-85B7-200F36AFC8DF}"/>
                </a:ext>
              </a:extLst>
            </p:cNvPr>
            <p:cNvSpPr txBox="1"/>
            <p:nvPr/>
          </p:nvSpPr>
          <p:spPr>
            <a:xfrm>
              <a:off x="71770" y="33670"/>
              <a:ext cx="622010" cy="6601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05" name="Group 72">
            <a:extLst>
              <a:ext uri="{FF2B5EF4-FFF2-40B4-BE49-F238E27FC236}">
                <a16:creationId xmlns:a16="http://schemas.microsoft.com/office/drawing/2014/main" id="{A278DD03-BC53-7242-1934-04BEED4535B4}"/>
              </a:ext>
            </a:extLst>
          </p:cNvPr>
          <p:cNvGrpSpPr/>
          <p:nvPr/>
        </p:nvGrpSpPr>
        <p:grpSpPr>
          <a:xfrm>
            <a:off x="1258781" y="5872089"/>
            <a:ext cx="1941619" cy="2417748"/>
            <a:chOff x="-51090" y="-661"/>
            <a:chExt cx="2845089" cy="3141580"/>
          </a:xfrm>
        </p:grpSpPr>
        <p:sp>
          <p:nvSpPr>
            <p:cNvPr id="106" name="TextBox 73">
              <a:extLst>
                <a:ext uri="{FF2B5EF4-FFF2-40B4-BE49-F238E27FC236}">
                  <a16:creationId xmlns:a16="http://schemas.microsoft.com/office/drawing/2014/main" id="{8CF6EBDD-B69F-AE8A-F2EF-F95F2E4185BF}"/>
                </a:ext>
              </a:extLst>
            </p:cNvPr>
            <p:cNvSpPr txBox="1"/>
            <p:nvPr/>
          </p:nvSpPr>
          <p:spPr>
            <a:xfrm>
              <a:off x="-1" y="1004437"/>
              <a:ext cx="2793999" cy="21364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Reuniões com o RPPS para definir planejamento, etapas de implantação e análise inicial da legislação e normas.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07" name="TextBox 74">
              <a:extLst>
                <a:ext uri="{FF2B5EF4-FFF2-40B4-BE49-F238E27FC236}">
                  <a16:creationId xmlns:a16="http://schemas.microsoft.com/office/drawing/2014/main" id="{D9297EEC-9A6C-1EDF-C58D-7C684D40F401}"/>
                </a:ext>
              </a:extLst>
            </p:cNvPr>
            <p:cNvSpPr txBox="1"/>
            <p:nvPr/>
          </p:nvSpPr>
          <p:spPr>
            <a:xfrm>
              <a:off x="-51090" y="-661"/>
              <a:ext cx="2845089" cy="70019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sng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Alinhamento Inicial do Projeto</a:t>
              </a:r>
              <a:endParaRPr kumimoji="0" lang="en-US" sz="16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endParaRPr>
            </a:p>
          </p:txBody>
        </p:sp>
      </p:grpSp>
      <p:sp>
        <p:nvSpPr>
          <p:cNvPr id="123" name="TextBox 13">
            <a:extLst>
              <a:ext uri="{FF2B5EF4-FFF2-40B4-BE49-F238E27FC236}">
                <a16:creationId xmlns:a16="http://schemas.microsoft.com/office/drawing/2014/main" id="{91FDB7A3-00CC-1CFD-7E44-0D96E6087286}"/>
              </a:ext>
            </a:extLst>
          </p:cNvPr>
          <p:cNvSpPr txBox="1"/>
          <p:nvPr/>
        </p:nvSpPr>
        <p:spPr>
          <a:xfrm>
            <a:off x="4879116" y="426831"/>
            <a:ext cx="9359858" cy="14172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3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32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Garet Bold"/>
                <a:cs typeface="Arial" panose="020B0604020202020204" pitchFamily="34" charset="0"/>
                <a:sym typeface="Garet Bold"/>
              </a:rPr>
              <a:t>PROJETO DE IMPLANTAÇÃO</a:t>
            </a:r>
          </a:p>
        </p:txBody>
      </p:sp>
      <p:grpSp>
        <p:nvGrpSpPr>
          <p:cNvPr id="136" name="Group 72">
            <a:extLst>
              <a:ext uri="{FF2B5EF4-FFF2-40B4-BE49-F238E27FC236}">
                <a16:creationId xmlns:a16="http://schemas.microsoft.com/office/drawing/2014/main" id="{8A9E858F-2393-0A85-35C5-A3193C2BB69E}"/>
              </a:ext>
            </a:extLst>
          </p:cNvPr>
          <p:cNvGrpSpPr/>
          <p:nvPr/>
        </p:nvGrpSpPr>
        <p:grpSpPr>
          <a:xfrm>
            <a:off x="3970231" y="5817713"/>
            <a:ext cx="1941619" cy="2635955"/>
            <a:chOff x="-51090" y="-96070"/>
            <a:chExt cx="2845089" cy="3425116"/>
          </a:xfrm>
        </p:grpSpPr>
        <p:sp>
          <p:nvSpPr>
            <p:cNvPr id="137" name="TextBox 73">
              <a:extLst>
                <a:ext uri="{FF2B5EF4-FFF2-40B4-BE49-F238E27FC236}">
                  <a16:creationId xmlns:a16="http://schemas.microsoft.com/office/drawing/2014/main" id="{9D96AA91-8441-93D6-3B74-6C20C43E941C}"/>
                </a:ext>
              </a:extLst>
            </p:cNvPr>
            <p:cNvSpPr txBox="1"/>
            <p:nvPr/>
          </p:nvSpPr>
          <p:spPr>
            <a:xfrm>
              <a:off x="0" y="897035"/>
              <a:ext cx="2793999" cy="243201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Elaboração e validação do plano de projeto, definição de regulamentos, contratos e diretrizes operacionais do consignado.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8" name="TextBox 74">
              <a:extLst>
                <a:ext uri="{FF2B5EF4-FFF2-40B4-BE49-F238E27FC236}">
                  <a16:creationId xmlns:a16="http://schemas.microsoft.com/office/drawing/2014/main" id="{24244287-CFA0-A1AA-A6B2-72D7E7C39640}"/>
                </a:ext>
              </a:extLst>
            </p:cNvPr>
            <p:cNvSpPr txBox="1"/>
            <p:nvPr/>
          </p:nvSpPr>
          <p:spPr>
            <a:xfrm>
              <a:off x="-51090" y="-96070"/>
              <a:ext cx="2845089" cy="70019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sng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Planejamento e Estruturação</a:t>
              </a:r>
              <a:endParaRPr kumimoji="0" lang="en-US" sz="16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endParaRPr>
            </a:p>
          </p:txBody>
        </p:sp>
      </p:grpSp>
      <p:grpSp>
        <p:nvGrpSpPr>
          <p:cNvPr id="139" name="Group 72">
            <a:extLst>
              <a:ext uri="{FF2B5EF4-FFF2-40B4-BE49-F238E27FC236}">
                <a16:creationId xmlns:a16="http://schemas.microsoft.com/office/drawing/2014/main" id="{5997E66F-D512-04DB-0CDF-30FE37EC1492}"/>
              </a:ext>
            </a:extLst>
          </p:cNvPr>
          <p:cNvGrpSpPr/>
          <p:nvPr/>
        </p:nvGrpSpPr>
        <p:grpSpPr>
          <a:xfrm>
            <a:off x="6738831" y="5859389"/>
            <a:ext cx="1941619" cy="2106577"/>
            <a:chOff x="-51090" y="-661"/>
            <a:chExt cx="2845089" cy="2737251"/>
          </a:xfrm>
        </p:grpSpPr>
        <p:sp>
          <p:nvSpPr>
            <p:cNvPr id="140" name="TextBox 73">
              <a:extLst>
                <a:ext uri="{FF2B5EF4-FFF2-40B4-BE49-F238E27FC236}">
                  <a16:creationId xmlns:a16="http://schemas.microsoft.com/office/drawing/2014/main" id="{C41A8587-9E9C-8028-C70F-92CF7400D497}"/>
                </a:ext>
              </a:extLst>
            </p:cNvPr>
            <p:cNvSpPr txBox="1"/>
            <p:nvPr/>
          </p:nvSpPr>
          <p:spPr>
            <a:xfrm>
              <a:off x="-2" y="1004438"/>
              <a:ext cx="2793999" cy="17321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Importação e validação de dados e parametrização completa do sistema CONSIGPREV.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41" name="TextBox 74">
              <a:extLst>
                <a:ext uri="{FF2B5EF4-FFF2-40B4-BE49-F238E27FC236}">
                  <a16:creationId xmlns:a16="http://schemas.microsoft.com/office/drawing/2014/main" id="{20C8159D-A7C0-9E76-CEBD-516F8A0AD7A6}"/>
                </a:ext>
              </a:extLst>
            </p:cNvPr>
            <p:cNvSpPr txBox="1"/>
            <p:nvPr/>
          </p:nvSpPr>
          <p:spPr>
            <a:xfrm>
              <a:off x="-51090" y="-661"/>
              <a:ext cx="2845089" cy="70019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sng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Preparação de Dados e Sistemas</a:t>
              </a:r>
              <a:endParaRPr kumimoji="0" lang="en-US" sz="16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endParaRPr>
            </a:p>
          </p:txBody>
        </p:sp>
      </p:grpSp>
      <p:grpSp>
        <p:nvGrpSpPr>
          <p:cNvPr id="146" name="Group 72">
            <a:extLst>
              <a:ext uri="{FF2B5EF4-FFF2-40B4-BE49-F238E27FC236}">
                <a16:creationId xmlns:a16="http://schemas.microsoft.com/office/drawing/2014/main" id="{EA641122-DEE8-07E2-B88A-1E2F152CCFA9}"/>
              </a:ext>
            </a:extLst>
          </p:cNvPr>
          <p:cNvGrpSpPr/>
          <p:nvPr/>
        </p:nvGrpSpPr>
        <p:grpSpPr>
          <a:xfrm>
            <a:off x="9242347" y="5878439"/>
            <a:ext cx="2682427" cy="1952874"/>
            <a:chOff x="-365084" y="-50167"/>
            <a:chExt cx="3930609" cy="2537532"/>
          </a:xfrm>
        </p:grpSpPr>
        <p:sp>
          <p:nvSpPr>
            <p:cNvPr id="147" name="TextBox 73">
              <a:extLst>
                <a:ext uri="{FF2B5EF4-FFF2-40B4-BE49-F238E27FC236}">
                  <a16:creationId xmlns:a16="http://schemas.microsoft.com/office/drawing/2014/main" id="{6E196D58-9272-7A83-319C-0E6151A4BA85}"/>
                </a:ext>
              </a:extLst>
            </p:cNvPr>
            <p:cNvSpPr txBox="1"/>
            <p:nvPr/>
          </p:nvSpPr>
          <p:spPr>
            <a:xfrm>
              <a:off x="-365084" y="755213"/>
              <a:ext cx="3369380" cy="173215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Definição de regras de concessão, integração com folha de pagamento, testes do sistema e organização do atendimento.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48" name="TextBox 74">
              <a:extLst>
                <a:ext uri="{FF2B5EF4-FFF2-40B4-BE49-F238E27FC236}">
                  <a16:creationId xmlns:a16="http://schemas.microsoft.com/office/drawing/2014/main" id="{46919CAF-CCAA-7DB6-5897-3CFE133DA456}"/>
                </a:ext>
              </a:extLst>
            </p:cNvPr>
            <p:cNvSpPr txBox="1"/>
            <p:nvPr/>
          </p:nvSpPr>
          <p:spPr>
            <a:xfrm>
              <a:off x="-365084" y="-50167"/>
              <a:ext cx="3930609" cy="33243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sng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Configurações Operacionais</a:t>
              </a:r>
              <a:endParaRPr kumimoji="0" lang="en-US" sz="16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endParaRPr>
            </a:p>
          </p:txBody>
        </p:sp>
      </p:grpSp>
      <p:grpSp>
        <p:nvGrpSpPr>
          <p:cNvPr id="149" name="Group 72">
            <a:extLst>
              <a:ext uri="{FF2B5EF4-FFF2-40B4-BE49-F238E27FC236}">
                <a16:creationId xmlns:a16="http://schemas.microsoft.com/office/drawing/2014/main" id="{2B0A3F86-9BF3-8D06-F27B-A8A8D8454E1D}"/>
              </a:ext>
            </a:extLst>
          </p:cNvPr>
          <p:cNvGrpSpPr/>
          <p:nvPr/>
        </p:nvGrpSpPr>
        <p:grpSpPr>
          <a:xfrm>
            <a:off x="12307780" y="5841494"/>
            <a:ext cx="1941619" cy="2583933"/>
            <a:chOff x="-51091" y="-48667"/>
            <a:chExt cx="2845089" cy="3357517"/>
          </a:xfrm>
        </p:grpSpPr>
        <p:sp>
          <p:nvSpPr>
            <p:cNvPr id="150" name="TextBox 73">
              <a:extLst>
                <a:ext uri="{FF2B5EF4-FFF2-40B4-BE49-F238E27FC236}">
                  <a16:creationId xmlns:a16="http://schemas.microsoft.com/office/drawing/2014/main" id="{06A7A92F-D3F3-02DD-BD23-FE33A75631CE}"/>
                </a:ext>
              </a:extLst>
            </p:cNvPr>
            <p:cNvSpPr txBox="1"/>
            <p:nvPr/>
          </p:nvSpPr>
          <p:spPr>
            <a:xfrm>
              <a:off x="-1" y="876840"/>
              <a:ext cx="2793999" cy="243201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Publicação do regulamento, capacitação dos usuários, aporte inicial e início das operações de empréstimo consignado.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51" name="TextBox 74">
              <a:extLst>
                <a:ext uri="{FF2B5EF4-FFF2-40B4-BE49-F238E27FC236}">
                  <a16:creationId xmlns:a16="http://schemas.microsoft.com/office/drawing/2014/main" id="{B8C0CF6B-1AE0-1528-70A8-80209FC5D437}"/>
                </a:ext>
              </a:extLst>
            </p:cNvPr>
            <p:cNvSpPr txBox="1"/>
            <p:nvPr/>
          </p:nvSpPr>
          <p:spPr>
            <a:xfrm>
              <a:off x="-51091" y="-48667"/>
              <a:ext cx="2845089" cy="70019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sng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Implantação e Início da Operação</a:t>
              </a:r>
              <a:endParaRPr kumimoji="0" lang="en-US" sz="16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endParaRPr>
            </a:p>
          </p:txBody>
        </p:sp>
      </p:grpSp>
      <p:grpSp>
        <p:nvGrpSpPr>
          <p:cNvPr id="152" name="Group 72">
            <a:extLst>
              <a:ext uri="{FF2B5EF4-FFF2-40B4-BE49-F238E27FC236}">
                <a16:creationId xmlns:a16="http://schemas.microsoft.com/office/drawing/2014/main" id="{706B47CE-D735-A977-7570-AECAFAD62959}"/>
              </a:ext>
            </a:extLst>
          </p:cNvPr>
          <p:cNvGrpSpPr/>
          <p:nvPr/>
        </p:nvGrpSpPr>
        <p:grpSpPr>
          <a:xfrm>
            <a:off x="15015414" y="5806070"/>
            <a:ext cx="1941619" cy="2658652"/>
            <a:chOff x="-51090" y="-661"/>
            <a:chExt cx="2845089" cy="3454606"/>
          </a:xfrm>
        </p:grpSpPr>
        <p:sp>
          <p:nvSpPr>
            <p:cNvPr id="153" name="TextBox 73">
              <a:extLst>
                <a:ext uri="{FF2B5EF4-FFF2-40B4-BE49-F238E27FC236}">
                  <a16:creationId xmlns:a16="http://schemas.microsoft.com/office/drawing/2014/main" id="{C481D50D-41B6-2D80-2BE5-BA4D51D1B92C}"/>
                </a:ext>
              </a:extLst>
            </p:cNvPr>
            <p:cNvSpPr txBox="1"/>
            <p:nvPr/>
          </p:nvSpPr>
          <p:spPr>
            <a:xfrm>
              <a:off x="-2" y="1004438"/>
              <a:ext cx="2793999" cy="24495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Monitoramento das rotinas mensais, controle financeiro, conferência de descontos em folha e gestão da carteira de crédito.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54" name="TextBox 74">
              <a:extLst>
                <a:ext uri="{FF2B5EF4-FFF2-40B4-BE49-F238E27FC236}">
                  <a16:creationId xmlns:a16="http://schemas.microsoft.com/office/drawing/2014/main" id="{527BD570-6303-E8CE-A666-85E125AB1264}"/>
                </a:ext>
              </a:extLst>
            </p:cNvPr>
            <p:cNvSpPr txBox="1"/>
            <p:nvPr/>
          </p:nvSpPr>
          <p:spPr>
            <a:xfrm>
              <a:off x="-51090" y="-661"/>
              <a:ext cx="2845089" cy="68236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sng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Acompanhamento Operacional Contínuo</a:t>
              </a:r>
              <a:endParaRPr kumimoji="0" lang="en-US" sz="16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Bold"/>
                <a:ea typeface="Open Sans Bold"/>
                <a:cs typeface="Open Sans Bold"/>
                <a:sym typeface="Open Sans Bold"/>
              </a:endParaRPr>
            </a:p>
          </p:txBody>
        </p:sp>
      </p:grpSp>
      <p:sp>
        <p:nvSpPr>
          <p:cNvPr id="155" name="CaixaDeTexto 154">
            <a:extLst>
              <a:ext uri="{FF2B5EF4-FFF2-40B4-BE49-F238E27FC236}">
                <a16:creationId xmlns:a16="http://schemas.microsoft.com/office/drawing/2014/main" id="{06AF8EA0-E8D1-CBE3-006B-4145091C8B6F}"/>
              </a:ext>
            </a:extLst>
          </p:cNvPr>
          <p:cNvSpPr txBox="1"/>
          <p:nvPr/>
        </p:nvSpPr>
        <p:spPr>
          <a:xfrm>
            <a:off x="1879600" y="4197040"/>
            <a:ext cx="769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156" name="CaixaDeTexto 155">
            <a:extLst>
              <a:ext uri="{FF2B5EF4-FFF2-40B4-BE49-F238E27FC236}">
                <a16:creationId xmlns:a16="http://schemas.microsoft.com/office/drawing/2014/main" id="{15BF3E52-97BD-AB72-6788-F1A2632629DC}"/>
              </a:ext>
            </a:extLst>
          </p:cNvPr>
          <p:cNvSpPr txBox="1"/>
          <p:nvPr/>
        </p:nvSpPr>
        <p:spPr>
          <a:xfrm>
            <a:off x="4660900" y="4197040"/>
            <a:ext cx="769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157" name="CaixaDeTexto 156">
            <a:extLst>
              <a:ext uri="{FF2B5EF4-FFF2-40B4-BE49-F238E27FC236}">
                <a16:creationId xmlns:a16="http://schemas.microsoft.com/office/drawing/2014/main" id="{FB22955C-BE44-FC96-5BA7-ACA0CAC27734}"/>
              </a:ext>
            </a:extLst>
          </p:cNvPr>
          <p:cNvSpPr txBox="1"/>
          <p:nvPr/>
        </p:nvSpPr>
        <p:spPr>
          <a:xfrm>
            <a:off x="7454900" y="4146240"/>
            <a:ext cx="769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158" name="CaixaDeTexto 157">
            <a:extLst>
              <a:ext uri="{FF2B5EF4-FFF2-40B4-BE49-F238E27FC236}">
                <a16:creationId xmlns:a16="http://schemas.microsoft.com/office/drawing/2014/main" id="{5FBE7C2E-AA24-466D-D249-ACD4E82D18AB}"/>
              </a:ext>
            </a:extLst>
          </p:cNvPr>
          <p:cNvSpPr txBox="1"/>
          <p:nvPr/>
        </p:nvSpPr>
        <p:spPr>
          <a:xfrm>
            <a:off x="10223500" y="4146240"/>
            <a:ext cx="769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sp>
        <p:nvSpPr>
          <p:cNvPr id="159" name="CaixaDeTexto 158">
            <a:extLst>
              <a:ext uri="{FF2B5EF4-FFF2-40B4-BE49-F238E27FC236}">
                <a16:creationId xmlns:a16="http://schemas.microsoft.com/office/drawing/2014/main" id="{AAC4B710-248F-CC7F-D02A-68658770A5EA}"/>
              </a:ext>
            </a:extLst>
          </p:cNvPr>
          <p:cNvSpPr txBox="1"/>
          <p:nvPr/>
        </p:nvSpPr>
        <p:spPr>
          <a:xfrm>
            <a:off x="13004800" y="4146240"/>
            <a:ext cx="769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</a:t>
            </a:r>
          </a:p>
        </p:txBody>
      </p:sp>
      <p:sp>
        <p:nvSpPr>
          <p:cNvPr id="160" name="CaixaDeTexto 159">
            <a:extLst>
              <a:ext uri="{FF2B5EF4-FFF2-40B4-BE49-F238E27FC236}">
                <a16:creationId xmlns:a16="http://schemas.microsoft.com/office/drawing/2014/main" id="{B8943801-295B-5BF3-844A-88F60BCA3175}"/>
              </a:ext>
            </a:extLst>
          </p:cNvPr>
          <p:cNvSpPr txBox="1"/>
          <p:nvPr/>
        </p:nvSpPr>
        <p:spPr>
          <a:xfrm>
            <a:off x="15786100" y="4146240"/>
            <a:ext cx="769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622721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05337F-6246-EE24-83A4-8B73EF882D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25678241-EAF6-1A37-C193-38EA24F125EB}"/>
              </a:ext>
            </a:extLst>
          </p:cNvPr>
          <p:cNvSpPr/>
          <p:nvPr/>
        </p:nvSpPr>
        <p:spPr>
          <a:xfrm>
            <a:off x="0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E7545A53-C89F-9E02-CDB6-458641CCF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sp>
        <p:nvSpPr>
          <p:cNvPr id="123" name="TextBox 13">
            <a:extLst>
              <a:ext uri="{FF2B5EF4-FFF2-40B4-BE49-F238E27FC236}">
                <a16:creationId xmlns:a16="http://schemas.microsoft.com/office/drawing/2014/main" id="{FD463C12-68E0-F233-BEDB-DED83838DC06}"/>
              </a:ext>
            </a:extLst>
          </p:cNvPr>
          <p:cNvSpPr txBox="1"/>
          <p:nvPr/>
        </p:nvSpPr>
        <p:spPr>
          <a:xfrm>
            <a:off x="3872538" y="990015"/>
            <a:ext cx="9359858" cy="4094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LIÇÕES APRENDIDAS</a:t>
            </a:r>
            <a:endParaRPr kumimoji="0" lang="en-US" sz="4800" b="1" i="0" u="none" strike="noStrike" kern="1200" cap="none" spc="328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Garet Bold"/>
              <a:cs typeface="Arial" panose="020B0604020202020204" pitchFamily="34" charset="0"/>
              <a:sym typeface="Garet Bold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7696EBBA-4FD0-EB77-2988-A38804667C04}"/>
              </a:ext>
            </a:extLst>
          </p:cNvPr>
          <p:cNvSpPr txBox="1"/>
          <p:nvPr/>
        </p:nvSpPr>
        <p:spPr>
          <a:xfrm>
            <a:off x="8746209" y="1826777"/>
            <a:ext cx="8972374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 Governança e Segurança Jurídica são fundamentais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sustentabilidade do programa depende de normativos claros, processos padronizados e segurança jurídica para todas as partes envolvidas (RPPS, segurados e ente público).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2. Tecnologia é condição para escala e controle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utilização de sistemas integrados de margem consignável, averbação e controle de contratos é essencial para evitar erros operacionais e garantir transparência.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3. Educação financeira reduz riscos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Necessidade da implementação de programas de orientação financeira aos segurados, como mecanismo para redução de inadimplência, superendividamento e refinanciamentos excessivos.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4. Controle de risco deve ser permanente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É indispensável monitorar continuamente: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idade da carteira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prazo médio das operações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taxa de comprometimento de renda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comportamento da inadimplência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0381BCD-EE83-4445-8ED2-8673F0940A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04686" y="2526333"/>
            <a:ext cx="10540883" cy="593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363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F33964-9B6A-7A6D-211D-A65A4223F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4BE026B3-F442-798B-195C-E54103AE6D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5E76500A-349C-422F-13C0-C298D7CC7357}"/>
              </a:ext>
            </a:extLst>
          </p:cNvPr>
          <p:cNvSpPr txBox="1">
            <a:spLocks/>
          </p:cNvSpPr>
          <p:nvPr/>
        </p:nvSpPr>
        <p:spPr>
          <a:xfrm>
            <a:off x="568412" y="733040"/>
            <a:ext cx="8174418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endParaRPr lang="pt-BR" sz="90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31970EC2-CCAC-99B2-7F20-164485B00AD1}"/>
              </a:ext>
            </a:extLst>
          </p:cNvPr>
          <p:cNvSpPr/>
          <p:nvPr/>
        </p:nvSpPr>
        <p:spPr>
          <a:xfrm>
            <a:off x="0" y="0"/>
            <a:ext cx="18287999" cy="10287000"/>
          </a:xfrm>
          <a:prstGeom prst="rect">
            <a:avLst/>
          </a:prstGeom>
          <a:solidFill>
            <a:srgbClr val="0A1E3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B794355E-ABFB-41D3-4401-0AA8CC05A4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6" y="9497360"/>
            <a:ext cx="17796681" cy="701264"/>
          </a:xfrm>
          <a:prstGeom prst="rect">
            <a:avLst/>
          </a:prstGeom>
        </p:spPr>
      </p:pic>
      <p:sp>
        <p:nvSpPr>
          <p:cNvPr id="17" name="Freeform 3">
            <a:extLst>
              <a:ext uri="{FF2B5EF4-FFF2-40B4-BE49-F238E27FC236}">
                <a16:creationId xmlns:a16="http://schemas.microsoft.com/office/drawing/2014/main" id="{B266A346-655D-AC9D-56F0-FA2CFF603697}"/>
              </a:ext>
            </a:extLst>
          </p:cNvPr>
          <p:cNvSpPr/>
          <p:nvPr/>
        </p:nvSpPr>
        <p:spPr>
          <a:xfrm>
            <a:off x="-3840675" y="853543"/>
            <a:ext cx="8440383" cy="1320044"/>
          </a:xfrm>
          <a:custGeom>
            <a:avLst/>
            <a:gdLst/>
            <a:ahLst/>
            <a:cxnLst/>
            <a:rect l="l" t="t" r="r" b="b"/>
            <a:pathLst>
              <a:path w="3162064" h="609600">
                <a:moveTo>
                  <a:pt x="203200" y="0"/>
                </a:moveTo>
                <a:lnTo>
                  <a:pt x="3162064" y="0"/>
                </a:lnTo>
                <a:lnTo>
                  <a:pt x="2958864" y="609600"/>
                </a:lnTo>
                <a:lnTo>
                  <a:pt x="0" y="609600"/>
                </a:lnTo>
                <a:lnTo>
                  <a:pt x="203200" y="0"/>
                </a:lnTo>
                <a:close/>
              </a:path>
            </a:pathLst>
          </a:custGeom>
          <a:solidFill>
            <a:srgbClr val="FFED00"/>
          </a:solidFill>
        </p:spPr>
        <p:txBody>
          <a:bodyPr/>
          <a:lstStyle/>
          <a:p>
            <a:endParaRPr lang="pt-BR"/>
          </a:p>
        </p:txBody>
      </p:sp>
      <p:grpSp>
        <p:nvGrpSpPr>
          <p:cNvPr id="22" name="Group 5">
            <a:extLst>
              <a:ext uri="{FF2B5EF4-FFF2-40B4-BE49-F238E27FC236}">
                <a16:creationId xmlns:a16="http://schemas.microsoft.com/office/drawing/2014/main" id="{96F16008-178A-E858-E2CA-4A7EFD9D49FE}"/>
              </a:ext>
            </a:extLst>
          </p:cNvPr>
          <p:cNvGrpSpPr/>
          <p:nvPr/>
        </p:nvGrpSpPr>
        <p:grpSpPr>
          <a:xfrm>
            <a:off x="-1584584" y="230066"/>
            <a:ext cx="9509384" cy="1525628"/>
            <a:chOff x="0" y="-210226"/>
            <a:chExt cx="3781676" cy="819826"/>
          </a:xfrm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94F503DF-E001-0909-25BF-89669D72B625}"/>
                </a:ext>
              </a:extLst>
            </p:cNvPr>
            <p:cNvSpPr/>
            <p:nvPr/>
          </p:nvSpPr>
          <p:spPr>
            <a:xfrm>
              <a:off x="0" y="-210226"/>
              <a:ext cx="3781676" cy="609600"/>
            </a:xfrm>
            <a:custGeom>
              <a:avLst/>
              <a:gdLst/>
              <a:ahLst/>
              <a:cxnLst/>
              <a:rect l="l" t="t" r="r" b="b"/>
              <a:pathLst>
                <a:path w="3781676" h="609600">
                  <a:moveTo>
                    <a:pt x="203200" y="0"/>
                  </a:moveTo>
                  <a:lnTo>
                    <a:pt x="3781676" y="0"/>
                  </a:lnTo>
                  <a:lnTo>
                    <a:pt x="3578476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2C237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TextBox 7">
              <a:extLst>
                <a:ext uri="{FF2B5EF4-FFF2-40B4-BE49-F238E27FC236}">
                  <a16:creationId xmlns:a16="http://schemas.microsoft.com/office/drawing/2014/main" id="{50278E8E-B20E-7EFD-BE51-E37FBEB7E9C9}"/>
                </a:ext>
              </a:extLst>
            </p:cNvPr>
            <p:cNvSpPr txBox="1"/>
            <p:nvPr/>
          </p:nvSpPr>
          <p:spPr>
            <a:xfrm>
              <a:off x="101600" y="28575"/>
              <a:ext cx="3578476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84"/>
                </a:lnSpc>
              </a:pPr>
              <a:endParaRPr/>
            </a:p>
          </p:txBody>
        </p:sp>
      </p:grpSp>
      <p:sp>
        <p:nvSpPr>
          <p:cNvPr id="2" name="TextBox 14">
            <a:extLst>
              <a:ext uri="{FF2B5EF4-FFF2-40B4-BE49-F238E27FC236}">
                <a16:creationId xmlns:a16="http://schemas.microsoft.com/office/drawing/2014/main" id="{0FFD91E4-3DEA-07C6-F01A-C0CB24A1FB77}"/>
              </a:ext>
            </a:extLst>
          </p:cNvPr>
          <p:cNvSpPr txBox="1"/>
          <p:nvPr/>
        </p:nvSpPr>
        <p:spPr>
          <a:xfrm>
            <a:off x="179728" y="193936"/>
            <a:ext cx="11220545" cy="875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480"/>
              </a:lnSpc>
            </a:pPr>
            <a:r>
              <a:rPr lang="en-US" sz="4000" b="1" spc="183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COMPOSIÇÃO DA TAXA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E974D816-C05E-D4BD-A720-211335B733AA}"/>
              </a:ext>
            </a:extLst>
          </p:cNvPr>
          <p:cNvSpPr txBox="1"/>
          <p:nvPr/>
        </p:nvSpPr>
        <p:spPr>
          <a:xfrm>
            <a:off x="0" y="1513565"/>
            <a:ext cx="706581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Proposta</a:t>
            </a:r>
            <a:r>
              <a:rPr lang="en-US" sz="2800" b="1" dirty="0"/>
              <a:t> de Taxa de </a:t>
            </a:r>
            <a:r>
              <a:rPr lang="en-US" sz="2800" b="1" dirty="0" err="1"/>
              <a:t>Juros</a:t>
            </a:r>
            <a:r>
              <a:rPr lang="en-US" sz="2800" b="1" dirty="0"/>
              <a:t> </a:t>
            </a:r>
          </a:p>
          <a:p>
            <a:endParaRPr lang="pt-BR" dirty="0"/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A2799E35-0A3B-FC0C-E8BD-D49D24530395}"/>
              </a:ext>
            </a:extLst>
          </p:cNvPr>
          <p:cNvSpPr txBox="1"/>
          <p:nvPr/>
        </p:nvSpPr>
        <p:spPr>
          <a:xfrm>
            <a:off x="379516" y="2602091"/>
            <a:ext cx="7960919" cy="550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461"/>
              </a:lnSpc>
            </a:pPr>
            <a:r>
              <a:rPr lang="en-US" sz="3600" dirty="0">
                <a:solidFill>
                  <a:schemeClr val="bg1"/>
                </a:solidFill>
              </a:rPr>
              <a:t>1,65% - </a:t>
            </a:r>
            <a:r>
              <a:rPr lang="en-US" sz="3600" dirty="0" err="1">
                <a:solidFill>
                  <a:schemeClr val="bg1"/>
                </a:solidFill>
              </a:rPr>
              <a:t>ao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mês</a:t>
            </a:r>
            <a:r>
              <a:rPr lang="en-US" sz="3600" dirty="0">
                <a:solidFill>
                  <a:schemeClr val="bg1"/>
                </a:solidFill>
              </a:rPr>
              <a:t>    21,70% - </a:t>
            </a:r>
            <a:r>
              <a:rPr lang="en-US" sz="3600" dirty="0" err="1">
                <a:solidFill>
                  <a:schemeClr val="bg1"/>
                </a:solidFill>
              </a:rPr>
              <a:t>ao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ano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EB58631F-8487-F0EB-5DD1-80A53BAC9CAA}"/>
              </a:ext>
            </a:extLst>
          </p:cNvPr>
          <p:cNvSpPr txBox="1"/>
          <p:nvPr/>
        </p:nvSpPr>
        <p:spPr>
          <a:xfrm>
            <a:off x="379516" y="3632175"/>
            <a:ext cx="8057902" cy="5457584"/>
          </a:xfrm>
          <a:prstGeom prst="rect">
            <a:avLst/>
          </a:prstGeom>
          <a:solidFill>
            <a:srgbClr val="A3CAD9"/>
          </a:solidFill>
          <a:ln>
            <a:solidFill>
              <a:schemeClr val="bg1">
                <a:lumMod val="85000"/>
              </a:schemeClr>
            </a:solidFill>
          </a:ln>
          <a:effectLst>
            <a:softEdge rad="63500"/>
          </a:effectLst>
        </p:spPr>
        <p:txBody>
          <a:bodyPr wrap="square">
            <a:spAutoFit/>
          </a:bodyPr>
          <a:lstStyle/>
          <a:p>
            <a:pPr marL="457200" indent="-457200">
              <a:lnSpc>
                <a:spcPts val="3461"/>
              </a:lnSpc>
              <a:buFont typeface="Arial" panose="020B0604020202020204" pitchFamily="34" charset="0"/>
              <a:buChar char="•"/>
            </a:pPr>
            <a:endParaRPr lang="pt-BR" sz="27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457200" indent="-457200">
              <a:lnSpc>
                <a:spcPts val="3461"/>
              </a:lnSpc>
              <a:buFont typeface="Arial" panose="020B0604020202020204" pitchFamily="34" charset="0"/>
              <a:buChar char="•"/>
            </a:pPr>
            <a:r>
              <a:rPr lang="pt-BR" sz="27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Meta Atuarial: 5,65% + IPCA 4,14% = 9,79%</a:t>
            </a:r>
          </a:p>
          <a:p>
            <a:pPr marL="457200" indent="-457200">
              <a:lnSpc>
                <a:spcPts val="3461"/>
              </a:lnSpc>
              <a:buFont typeface="Arial" panose="020B0604020202020204" pitchFamily="34" charset="0"/>
              <a:buChar char="•"/>
            </a:pPr>
            <a:endParaRPr lang="pt-BR" sz="27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457200" indent="-457200">
              <a:lnSpc>
                <a:spcPts val="3461"/>
              </a:lnSpc>
              <a:buFont typeface="Arial" panose="020B0604020202020204" pitchFamily="34" charset="0"/>
              <a:buChar char="•"/>
            </a:pPr>
            <a:r>
              <a:rPr lang="pt-BR" sz="27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Performance: 6,65%</a:t>
            </a:r>
          </a:p>
          <a:p>
            <a:pPr>
              <a:lnSpc>
                <a:spcPts val="3461"/>
              </a:lnSpc>
            </a:pPr>
            <a:endParaRPr lang="pt-BR" sz="27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457200" indent="-457200">
              <a:lnSpc>
                <a:spcPts val="3461"/>
              </a:lnSpc>
              <a:buFont typeface="Arial" panose="020B0604020202020204" pitchFamily="34" charset="0"/>
              <a:buChar char="•"/>
            </a:pPr>
            <a:r>
              <a:rPr lang="pt-BR" sz="27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Rentabilidade líquida: </a:t>
            </a:r>
            <a:r>
              <a:rPr lang="pt-BR" sz="2700" b="1" dirty="0">
                <a:solidFill>
                  <a:srgbClr val="3303E3"/>
                </a:solidFill>
              </a:rPr>
              <a:t>16,44% a.a. (estimada)</a:t>
            </a:r>
          </a:p>
          <a:p>
            <a:pPr>
              <a:lnSpc>
                <a:spcPts val="3461"/>
              </a:lnSpc>
            </a:pPr>
            <a:endParaRPr lang="pt-BR" sz="27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457200" indent="-457200">
              <a:lnSpc>
                <a:spcPts val="3461"/>
              </a:lnSpc>
              <a:buFont typeface="Arial" panose="020B0604020202020204" pitchFamily="34" charset="0"/>
              <a:buChar char="•"/>
            </a:pPr>
            <a:r>
              <a:rPr lang="pt-BR" sz="27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Fundo Garantidor e Oscilação de Riscos: </a:t>
            </a:r>
            <a:r>
              <a:rPr lang="pt-BR" sz="27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xxx</a:t>
            </a:r>
            <a:r>
              <a:rPr lang="pt-BR" sz="27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%</a:t>
            </a:r>
          </a:p>
          <a:p>
            <a:pPr marL="457200" indent="-457200">
              <a:lnSpc>
                <a:spcPts val="3461"/>
              </a:lnSpc>
              <a:buFont typeface="Arial" panose="020B0604020202020204" pitchFamily="34" charset="0"/>
              <a:buChar char="•"/>
            </a:pPr>
            <a:endParaRPr lang="pt-BR" sz="27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457200" indent="-457200">
              <a:lnSpc>
                <a:spcPts val="3461"/>
              </a:lnSpc>
              <a:buFont typeface="Arial" panose="020B0604020202020204" pitchFamily="34" charset="0"/>
              <a:buChar char="•"/>
            </a:pPr>
            <a:r>
              <a:rPr lang="pt-BR" sz="27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Taxa de Administração e Seguro Prestamista: </a:t>
            </a:r>
            <a:r>
              <a:rPr lang="pt-BR" sz="27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xxx</a:t>
            </a:r>
            <a:r>
              <a:rPr lang="pt-BR" sz="27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%</a:t>
            </a:r>
          </a:p>
          <a:p>
            <a:pPr marL="457200" indent="-457200">
              <a:lnSpc>
                <a:spcPts val="3461"/>
              </a:lnSpc>
              <a:buFont typeface="Arial" panose="020B0604020202020204" pitchFamily="34" charset="0"/>
              <a:buChar char="•"/>
            </a:pPr>
            <a:endParaRPr lang="pt-BR" sz="2700" b="1" dirty="0"/>
          </a:p>
          <a:p>
            <a:pPr marL="457200" indent="-457200">
              <a:lnSpc>
                <a:spcPts val="3461"/>
              </a:lnSpc>
              <a:buFont typeface="Arial" panose="020B0604020202020204" pitchFamily="34" charset="0"/>
              <a:buChar char="•"/>
            </a:pPr>
            <a:endParaRPr lang="pt-BR" sz="2700" b="1" dirty="0"/>
          </a:p>
        </p:txBody>
      </p:sp>
      <p:sp>
        <p:nvSpPr>
          <p:cNvPr id="34" name="TextBox 25">
            <a:extLst>
              <a:ext uri="{FF2B5EF4-FFF2-40B4-BE49-F238E27FC236}">
                <a16:creationId xmlns:a16="http://schemas.microsoft.com/office/drawing/2014/main" id="{4F024AC4-35F3-4159-1D09-740F94ED5FC0}"/>
              </a:ext>
            </a:extLst>
          </p:cNvPr>
          <p:cNvSpPr txBox="1"/>
          <p:nvPr/>
        </p:nvSpPr>
        <p:spPr>
          <a:xfrm>
            <a:off x="11199005" y="2602091"/>
            <a:ext cx="5481868" cy="7957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94"/>
              </a:lnSpc>
            </a:pPr>
            <a:r>
              <a:rPr lang="en-US" sz="2600" b="1" dirty="0">
                <a:solidFill>
                  <a:schemeClr val="bg1"/>
                </a:solidFill>
                <a:latin typeface="Garet Bold"/>
                <a:ea typeface="Garet Bold"/>
                <a:cs typeface="Garet Bold"/>
                <a:sym typeface="Garet Bold"/>
              </a:rPr>
              <a:t>Data Focal do </a:t>
            </a:r>
            <a:r>
              <a:rPr lang="en-US" sz="2600" b="1" dirty="0" err="1">
                <a:solidFill>
                  <a:schemeClr val="bg1"/>
                </a:solidFill>
                <a:latin typeface="Garet Bold"/>
                <a:ea typeface="Garet Bold"/>
                <a:cs typeface="Garet Bold"/>
                <a:sym typeface="Garet Bold"/>
              </a:rPr>
              <a:t>Cumprimento</a:t>
            </a:r>
            <a:r>
              <a:rPr lang="en-US" sz="2600" b="1" dirty="0">
                <a:solidFill>
                  <a:schemeClr val="bg1"/>
                </a:solidFill>
                <a:latin typeface="Garet Bold"/>
                <a:ea typeface="Garet Bold"/>
                <a:cs typeface="Garet Bold"/>
                <a:sym typeface="Garet Bold"/>
              </a:rPr>
              <a:t> da Meta </a:t>
            </a:r>
            <a:r>
              <a:rPr lang="en-US" sz="2600" b="1" dirty="0" err="1">
                <a:solidFill>
                  <a:schemeClr val="bg1"/>
                </a:solidFill>
                <a:latin typeface="Garet Bold"/>
                <a:ea typeface="Garet Bold"/>
                <a:cs typeface="Garet Bold"/>
                <a:sym typeface="Garet Bold"/>
              </a:rPr>
              <a:t>Atuarial</a:t>
            </a:r>
            <a:endParaRPr lang="en-US" sz="2600" b="1" dirty="0">
              <a:solidFill>
                <a:schemeClr val="bg1"/>
              </a:solidFill>
              <a:latin typeface="Garet Bold"/>
              <a:ea typeface="Garet Bold"/>
              <a:cs typeface="Garet Bold"/>
              <a:sym typeface="Garet Bold"/>
            </a:endParaRPr>
          </a:p>
        </p:txBody>
      </p:sp>
      <p:sp>
        <p:nvSpPr>
          <p:cNvPr id="35" name="TextBox 26">
            <a:extLst>
              <a:ext uri="{FF2B5EF4-FFF2-40B4-BE49-F238E27FC236}">
                <a16:creationId xmlns:a16="http://schemas.microsoft.com/office/drawing/2014/main" id="{C9AF26DC-AD09-C014-B60F-5ED3E4932B39}"/>
              </a:ext>
            </a:extLst>
          </p:cNvPr>
          <p:cNvSpPr txBox="1"/>
          <p:nvPr/>
        </p:nvSpPr>
        <p:spPr>
          <a:xfrm>
            <a:off x="11199005" y="4066077"/>
            <a:ext cx="6040933" cy="31803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94"/>
              </a:lnSpc>
            </a:pPr>
            <a:r>
              <a:rPr lang="en-US" sz="2600" b="1" dirty="0">
                <a:solidFill>
                  <a:srgbClr val="F3F3F3"/>
                </a:solidFill>
                <a:latin typeface="Arial" panose="020B0604020202020204" pitchFamily="34" charset="0"/>
                <a:ea typeface="Garet Bold"/>
                <a:cs typeface="Arial" panose="020B0604020202020204" pitchFamily="34" charset="0"/>
                <a:sym typeface="Garet Bold"/>
              </a:rPr>
              <a:t>Art. 16.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Os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encargos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financeiros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das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operações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de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empréstimos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consignados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deverão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manter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o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equilíbrio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econômico-financeiro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da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carteira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e ser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superiores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à meta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atuarial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do RPPS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utilizada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na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avaliação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atuarial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vigente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na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data de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sua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concessão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,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acrescida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,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na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 forma do art. 31, de </a:t>
            </a:r>
            <a:r>
              <a:rPr lang="en-US" sz="2600" dirty="0" err="1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taxas</a:t>
            </a:r>
            <a:r>
              <a:rPr lang="en-US" sz="2600" dirty="0">
                <a:solidFill>
                  <a:srgbClr val="F3F3F3"/>
                </a:solidFill>
                <a:latin typeface="Arial" panose="020B0604020202020204" pitchFamily="34" charset="0"/>
                <a:ea typeface="Garet"/>
                <a:cs typeface="Arial" panose="020B0604020202020204" pitchFamily="34" charset="0"/>
                <a:sym typeface="Gare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008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6394</TotalTime>
  <Words>1164</Words>
  <Application>Microsoft Office PowerPoint</Application>
  <PresentationFormat>Personalizar</PresentationFormat>
  <Paragraphs>213</Paragraphs>
  <Slides>23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23</vt:i4>
      </vt:variant>
    </vt:vector>
  </HeadingPairs>
  <TitlesOfParts>
    <vt:vector size="37" baseType="lpstr">
      <vt:lpstr>Calibri</vt:lpstr>
      <vt:lpstr>TT Interphases Italics</vt:lpstr>
      <vt:lpstr>Garet Bold</vt:lpstr>
      <vt:lpstr>Montserrat</vt:lpstr>
      <vt:lpstr>Garet Light</vt:lpstr>
      <vt:lpstr>Open Sans</vt:lpstr>
      <vt:lpstr>TT Interphases</vt:lpstr>
      <vt:lpstr>Aptos</vt:lpstr>
      <vt:lpstr>Garet</vt:lpstr>
      <vt:lpstr>Arial</vt:lpstr>
      <vt:lpstr>Inter</vt:lpstr>
      <vt:lpstr>Poppins Light</vt:lpstr>
      <vt:lpstr>Open Sans Bold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- Empréstimos Consignados RPPS</dc:title>
  <dc:creator>Carlos Raimundo Esteves</dc:creator>
  <cp:lastModifiedBy>Milena Marquarte Ziliotte Oliveira</cp:lastModifiedBy>
  <cp:revision>22</cp:revision>
  <dcterms:created xsi:type="dcterms:W3CDTF">2006-08-16T00:00:00Z</dcterms:created>
  <dcterms:modified xsi:type="dcterms:W3CDTF">2026-05-13T19:56:22Z</dcterms:modified>
  <dc:identifier>DAGqzqCzJLo</dc:identifier>
</cp:coreProperties>
</file>